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7"/>
  </p:notesMasterIdLst>
  <p:sldIdLst>
    <p:sldId id="299" r:id="rId2"/>
    <p:sldId id="257" r:id="rId3"/>
    <p:sldId id="258" r:id="rId4"/>
    <p:sldId id="387" r:id="rId5"/>
    <p:sldId id="386" r:id="rId6"/>
  </p:sldIdLst>
  <p:sldSz cx="9144000" cy="6858000" type="screen4x3"/>
  <p:notesSz cx="6742113" cy="98726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garet Kubicek" initials="MK" lastIdx="1" clrIdx="0"/>
  <p:cmAuthor id="2" name="Margaret Kubicek" initials="MK [2]" lastIdx="1" clrIdx="1"/>
  <p:cmAuthor id="3" name="Margaret Kubicek" initials="MK [3]" lastIdx="1" clrIdx="2"/>
  <p:cmAuthor id="4" name="Margaret Kubicek" initials="MK [4]" lastIdx="1" clrIdx="3"/>
  <p:cmAuthor id="5" name="Margaret Kubicek" initials="MK [5]" lastIdx="1" clrIdx="4"/>
  <p:cmAuthor id="6" name="Kevan Collins" initials="KC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58EF77-0E96-4008-B455-5A8A3FB2ED3C}" v="2" dt="2026-10-09T07:24:20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3742"/>
  </p:normalViewPr>
  <p:slideViewPr>
    <p:cSldViewPr snapToGrid="0">
      <p:cViewPr>
        <p:scale>
          <a:sx n="91" d="100"/>
          <a:sy n="91" d="100"/>
        </p:scale>
        <p:origin x="165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LLINS, Kevan2" userId="615e30b4-ba73-4b36-bc0f-01ce55be1e7f" providerId="ADAL" clId="{3B7511DA-D14D-480D-A275-AA4806500040}"/>
    <pc:docChg chg="addSld modSld">
      <pc:chgData name="COLLINS, Kevan2" userId="615e30b4-ba73-4b36-bc0f-01ce55be1e7f" providerId="ADAL" clId="{3B7511DA-D14D-480D-A275-AA4806500040}" dt="2026-10-09T07:06:52.792" v="0"/>
      <pc:docMkLst>
        <pc:docMk/>
      </pc:docMkLst>
      <pc:sldChg chg="add">
        <pc:chgData name="COLLINS, Kevan2" userId="615e30b4-ba73-4b36-bc0f-01ce55be1e7f" providerId="ADAL" clId="{3B7511DA-D14D-480D-A275-AA4806500040}" dt="2026-10-09T07:06:52.792" v="0"/>
        <pc:sldMkLst>
          <pc:docMk/>
          <pc:sldMk cId="1721340231" sldId="3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GB" dirty="0"/>
          </a:p>
        </p:txBody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4213" y="4689515"/>
            <a:ext cx="5393689" cy="44426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468043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9C949-00AB-F95E-9F5D-157792462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0C26A-3E43-C8AA-43B5-78E129D490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C9C668-9D55-D724-6122-54DDB10B7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EBAED-2D4D-4576-1D0E-0C5A9D175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22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8B99A7-AE6D-40B7-B9FA-793A96747EC1}" type="datetime1">
              <a:rPr lang="en-US" smtClean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Safeguarding Handbook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621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0886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l" rtl="0">
              <a:spcBef>
                <a:spcPts val="600"/>
              </a:spcBef>
              <a:buClr>
                <a:schemeClr val="dk1"/>
              </a:buClr>
              <a:buSzPct val="100000"/>
              <a:buFont typeface="Arial"/>
              <a:buChar char="●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5" r:id="rId3"/>
    <p:sldLayoutId id="2147483656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ative circle"/>
          <p:cNvSpPr/>
          <p:nvPr/>
        </p:nvSpPr>
        <p:spPr>
          <a:xfrm>
            <a:off x="5943600" y="3657600"/>
            <a:ext cx="4754880" cy="4754880"/>
          </a:xfrm>
          <a:prstGeom prst="ellipse">
            <a:avLst/>
          </a:prstGeom>
          <a:solidFill>
            <a:srgbClr val="283382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Eyebrow"/>
          <p:cNvSpPr txBox="1"/>
          <p:nvPr/>
        </p:nvSpPr>
        <p:spPr>
          <a:xfrm>
            <a:off x="731520" y="1828800"/>
            <a:ext cx="76809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en-GB" sz="1300" b="1" i="0" spc="200" dirty="0">
              <a:solidFill>
                <a:srgbClr val="E0A23B"/>
              </a:solidFill>
              <a:latin typeface="Calibri"/>
              <a:cs typeface="Calibri"/>
            </a:endParaRPr>
          </a:p>
        </p:txBody>
      </p:sp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731520" y="2286000"/>
            <a:ext cx="7315200" cy="1737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r>
              <a:rPr lang="en-GB" sz="4000" spc="200" dirty="0">
                <a:solidFill>
                  <a:srgbClr val="E0A23B"/>
                </a:solidFill>
                <a:latin typeface="Calibri"/>
                <a:cs typeface="Calibri"/>
              </a:rPr>
              <a:t>AEPA Briefing</a:t>
            </a:r>
            <a:br>
              <a:rPr lang="en-GB" sz="4000" spc="200" dirty="0">
                <a:solidFill>
                  <a:srgbClr val="E0A23B"/>
                </a:solidFill>
                <a:latin typeface="Calibri"/>
                <a:cs typeface="Calibri"/>
              </a:rPr>
            </a:br>
            <a:endParaRPr lang="en-GB" sz="4000" b="1" i="0" dirty="0">
              <a:solidFill>
                <a:srgbClr val="FFFFFF"/>
              </a:solidFill>
              <a:latin typeface="Georgia"/>
              <a:cs typeface="Georgia"/>
            </a:endParaRPr>
          </a:p>
        </p:txBody>
      </p:sp>
      <p:sp>
        <p:nvSpPr>
          <p:cNvPr id="5" name="Presenter"/>
          <p:cNvSpPr txBox="1"/>
          <p:nvPr/>
        </p:nvSpPr>
        <p:spPr>
          <a:xfrm>
            <a:off x="731520" y="4572000"/>
            <a:ext cx="54864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1800" b="1" i="0" dirty="0">
                <a:solidFill>
                  <a:srgbClr val="FFFFFF"/>
                </a:solidFill>
                <a:latin typeface="Calibri"/>
                <a:cs typeface="Calibri"/>
              </a:rPr>
              <a:t>Kevan Collins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rgbClr val="D5DEEF"/>
                </a:solidFill>
                <a:latin typeface="Calibri"/>
                <a:cs typeface="Calibri"/>
              </a:rPr>
              <a:t>9</a:t>
            </a:r>
            <a:r>
              <a:rPr lang="en-GB" sz="1600" baseline="30000" dirty="0">
                <a:solidFill>
                  <a:srgbClr val="D5DEEF"/>
                </a:solidFill>
                <a:latin typeface="Calibri"/>
                <a:cs typeface="Calibri"/>
              </a:rPr>
              <a:t>th</a:t>
            </a:r>
            <a:r>
              <a:rPr lang="en-GB" sz="1600" dirty="0">
                <a:solidFill>
                  <a:srgbClr val="D5DEEF"/>
                </a:solidFill>
                <a:latin typeface="Calibri"/>
                <a:cs typeface="Calibri"/>
              </a:rPr>
              <a:t> </a:t>
            </a:r>
            <a:r>
              <a:rPr lang="en-GB" sz="1600" b="0" i="0" dirty="0">
                <a:solidFill>
                  <a:srgbClr val="D5DEEF"/>
                </a:solidFill>
                <a:latin typeface="Calibri"/>
                <a:cs typeface="Calibri"/>
              </a:rPr>
              <a:t>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i="0" spc="150" dirty="0">
                <a:solidFill>
                  <a:srgbClr val="A8680F"/>
                </a:solidFill>
                <a:latin typeface="Calibri"/>
                <a:cs typeface="Calibri"/>
              </a:rPr>
              <a:t>THE FRAMEWORK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dirty="0">
                <a:solidFill>
                  <a:srgbClr val="1E2761"/>
                </a:solidFill>
                <a:latin typeface="Georgia"/>
                <a:cs typeface="Georgia"/>
              </a:rPr>
              <a:t>Three shifts at the heart of the reforms…</a:t>
            </a:r>
          </a:p>
        </p:txBody>
      </p:sp>
      <p:sp>
        <p:nvSpPr>
          <p:cNvPr id="4" name="Intro"/>
          <p:cNvSpPr txBox="1"/>
          <p:nvPr/>
        </p:nvSpPr>
        <p:spPr>
          <a:xfrm>
            <a:off x="457200" y="137160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dirty="0">
                <a:solidFill>
                  <a:srgbClr val="31405E"/>
                </a:solidFill>
                <a:latin typeface="Calibri"/>
                <a:cs typeface="Calibri"/>
              </a:rPr>
              <a:t>Every reform in the </a:t>
            </a:r>
            <a:r>
              <a:rPr lang="en-GB" dirty="0">
                <a:solidFill>
                  <a:srgbClr val="31405E"/>
                </a:solidFill>
                <a:latin typeface="Calibri"/>
                <a:cs typeface="Calibri"/>
              </a:rPr>
              <a:t>White </a:t>
            </a:r>
            <a:r>
              <a:rPr lang="en-GB" sz="1400" b="0" i="0" dirty="0">
                <a:solidFill>
                  <a:srgbClr val="31405E"/>
                </a:solidFill>
                <a:latin typeface="Calibri"/>
                <a:cs typeface="Calibri"/>
              </a:rPr>
              <a:t>paper hangs off one of three system-wide shifts – moving the whole education system, not just the lowest performers.</a:t>
            </a:r>
          </a:p>
        </p:txBody>
      </p:sp>
      <p:sp>
        <p:nvSpPr>
          <p:cNvPr id="5" name="Card 1"/>
          <p:cNvSpPr/>
          <p:nvPr/>
        </p:nvSpPr>
        <p:spPr>
          <a:xfrm>
            <a:off x="457200" y="2194560"/>
            <a:ext cx="2590800" cy="3886200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Icon circle"/>
          <p:cNvSpPr/>
          <p:nvPr/>
        </p:nvSpPr>
        <p:spPr>
          <a:xfrm>
            <a:off x="685800" y="2468880"/>
            <a:ext cx="566928" cy="566928"/>
          </a:xfrm>
          <a:prstGeom prst="ellipse">
            <a:avLst/>
          </a:prstGeom>
          <a:solidFill>
            <a:srgbClr val="3A5BA0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7" name="Ico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606040"/>
            <a:ext cx="292608" cy="292608"/>
          </a:xfrm>
          <a:prstGeom prst="rect">
            <a:avLst/>
          </a:prstGeom>
        </p:spPr>
      </p:pic>
      <p:sp>
        <p:nvSpPr>
          <p:cNvPr id="8" name="Shift label"/>
          <p:cNvSpPr txBox="1"/>
          <p:nvPr/>
        </p:nvSpPr>
        <p:spPr>
          <a:xfrm>
            <a:off x="685800" y="3246120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i="0" spc="60" dirty="0">
                <a:solidFill>
                  <a:srgbClr val="3A5BA0"/>
                </a:solidFill>
                <a:latin typeface="Calibri"/>
                <a:cs typeface="Calibri"/>
              </a:rPr>
              <a:t>NARROW → BROAD</a:t>
            </a:r>
          </a:p>
        </p:txBody>
      </p:sp>
      <p:sp>
        <p:nvSpPr>
          <p:cNvPr id="9" name="Shift heading"/>
          <p:cNvSpPr txBox="1"/>
          <p:nvPr/>
        </p:nvSpPr>
        <p:spPr>
          <a:xfrm>
            <a:off x="685800" y="3566160"/>
            <a:ext cx="213360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i="0" dirty="0">
                <a:solidFill>
                  <a:srgbClr val="1E2761"/>
                </a:solidFill>
                <a:latin typeface="Georgia"/>
                <a:cs typeface="Georgia"/>
              </a:rPr>
              <a:t>A richer experience for every child</a:t>
            </a:r>
          </a:p>
        </p:txBody>
      </p:sp>
      <p:sp>
        <p:nvSpPr>
          <p:cNvPr id="10" name="Shift text"/>
          <p:cNvSpPr txBox="1"/>
          <p:nvPr/>
        </p:nvSpPr>
        <p:spPr>
          <a:xfrm>
            <a:off x="685800" y="4434840"/>
            <a:ext cx="2133600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dirty="0">
                <a:solidFill>
                  <a:srgbClr val="31405E"/>
                </a:solidFill>
                <a:latin typeface="Calibri"/>
                <a:cs typeface="Calibri"/>
              </a:rPr>
              <a:t>A knowledge-rich curriculum and guaranteed enrichment from early years to post-16 – raising standards without narrowing what children learn or experience.</a:t>
            </a:r>
          </a:p>
        </p:txBody>
      </p:sp>
      <p:sp>
        <p:nvSpPr>
          <p:cNvPr id="11" name="Card 2"/>
          <p:cNvSpPr/>
          <p:nvPr/>
        </p:nvSpPr>
        <p:spPr>
          <a:xfrm>
            <a:off x="3276600" y="2194560"/>
            <a:ext cx="2590800" cy="3886200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Icon circle"/>
          <p:cNvSpPr/>
          <p:nvPr/>
        </p:nvSpPr>
        <p:spPr>
          <a:xfrm>
            <a:off x="3505200" y="2468880"/>
            <a:ext cx="566928" cy="566928"/>
          </a:xfrm>
          <a:prstGeom prst="ellipse">
            <a:avLst/>
          </a:prstGeom>
          <a:solidFill>
            <a:srgbClr val="1F7F78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3" name="Ico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2360" y="2606040"/>
            <a:ext cx="292608" cy="292608"/>
          </a:xfrm>
          <a:prstGeom prst="rect">
            <a:avLst/>
          </a:prstGeom>
        </p:spPr>
      </p:pic>
      <p:sp>
        <p:nvSpPr>
          <p:cNvPr id="14" name="Shift label"/>
          <p:cNvSpPr txBox="1"/>
          <p:nvPr/>
        </p:nvSpPr>
        <p:spPr>
          <a:xfrm>
            <a:off x="3505200" y="3246120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i="0" spc="60" dirty="0">
                <a:solidFill>
                  <a:srgbClr val="1F7F78"/>
                </a:solidFill>
                <a:latin typeface="Calibri"/>
                <a:cs typeface="Calibri"/>
              </a:rPr>
              <a:t>SIDELINED → INCLUDED</a:t>
            </a:r>
          </a:p>
        </p:txBody>
      </p:sp>
      <p:sp>
        <p:nvSpPr>
          <p:cNvPr id="15" name="Shift heading"/>
          <p:cNvSpPr txBox="1"/>
          <p:nvPr/>
        </p:nvSpPr>
        <p:spPr>
          <a:xfrm>
            <a:off x="3505200" y="3566160"/>
            <a:ext cx="213360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i="0" dirty="0">
                <a:solidFill>
                  <a:srgbClr val="1E2761"/>
                </a:solidFill>
                <a:latin typeface="Georgia"/>
                <a:cs typeface="Georgia"/>
              </a:rPr>
              <a:t>Inclusion as the baseline</a:t>
            </a:r>
          </a:p>
        </p:txBody>
      </p:sp>
      <p:sp>
        <p:nvSpPr>
          <p:cNvPr id="16" name="Shift text"/>
          <p:cNvSpPr txBox="1"/>
          <p:nvPr/>
        </p:nvSpPr>
        <p:spPr>
          <a:xfrm>
            <a:off x="3505200" y="4434840"/>
            <a:ext cx="2133600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dirty="0">
                <a:solidFill>
                  <a:srgbClr val="31405E"/>
                </a:solidFill>
                <a:latin typeface="Calibri"/>
                <a:cs typeface="Calibri"/>
              </a:rPr>
              <a:t>Making inclusion an expectation of every school – stronger, earlier support for disadvantaged pupils and those with SEND, backed by reform and investment.</a:t>
            </a:r>
          </a:p>
        </p:txBody>
      </p:sp>
      <p:sp>
        <p:nvSpPr>
          <p:cNvPr id="17" name="Card 3"/>
          <p:cNvSpPr/>
          <p:nvPr/>
        </p:nvSpPr>
        <p:spPr>
          <a:xfrm>
            <a:off x="6096000" y="2194560"/>
            <a:ext cx="2590800" cy="3886200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Icon circle"/>
          <p:cNvSpPr/>
          <p:nvPr/>
        </p:nvSpPr>
        <p:spPr>
          <a:xfrm>
            <a:off x="6324600" y="2468880"/>
            <a:ext cx="566928" cy="566928"/>
          </a:xfrm>
          <a:prstGeom prst="ellipse">
            <a:avLst/>
          </a:prstGeom>
          <a:solidFill>
            <a:srgbClr val="B94A33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9" name="Ico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760" y="2606040"/>
            <a:ext cx="292608" cy="292608"/>
          </a:xfrm>
          <a:prstGeom prst="rect">
            <a:avLst/>
          </a:prstGeom>
        </p:spPr>
      </p:pic>
      <p:sp>
        <p:nvSpPr>
          <p:cNvPr id="20" name="Shift label"/>
          <p:cNvSpPr txBox="1"/>
          <p:nvPr/>
        </p:nvSpPr>
        <p:spPr>
          <a:xfrm>
            <a:off x="6324600" y="3246120"/>
            <a:ext cx="2133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i="0" spc="60" dirty="0">
                <a:solidFill>
                  <a:srgbClr val="B94A33"/>
                </a:solidFill>
                <a:latin typeface="Calibri"/>
                <a:cs typeface="Calibri"/>
              </a:rPr>
              <a:t>WITHDRAWN → ENGAGING</a:t>
            </a:r>
          </a:p>
        </p:txBody>
      </p:sp>
      <p:sp>
        <p:nvSpPr>
          <p:cNvPr id="21" name="Shift heading"/>
          <p:cNvSpPr txBox="1"/>
          <p:nvPr/>
        </p:nvSpPr>
        <p:spPr>
          <a:xfrm>
            <a:off x="6324600" y="3566160"/>
            <a:ext cx="213360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i="0" dirty="0">
                <a:solidFill>
                  <a:srgbClr val="1E2761"/>
                </a:solidFill>
                <a:latin typeface="Georgia"/>
                <a:cs typeface="Georgia"/>
              </a:rPr>
              <a:t>Belonging, attendance &amp; families</a:t>
            </a:r>
          </a:p>
        </p:txBody>
      </p:sp>
      <p:sp>
        <p:nvSpPr>
          <p:cNvPr id="22" name="Shift text"/>
          <p:cNvSpPr txBox="1"/>
          <p:nvPr/>
        </p:nvSpPr>
        <p:spPr>
          <a:xfrm>
            <a:off x="6324600" y="4434840"/>
            <a:ext cx="2133600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dirty="0">
                <a:solidFill>
                  <a:srgbClr val="31405E"/>
                </a:solidFill>
                <a:latin typeface="Calibri"/>
                <a:cs typeface="Calibri"/>
              </a:rPr>
              <a:t>Lifting attendance, behaviour and pupils’ sense of belonging and resetting the relationship between schools and families around shared responsibility.</a:t>
            </a:r>
          </a:p>
        </p:txBody>
      </p:sp>
      <p:sp>
        <p:nvSpPr>
          <p:cNvPr id="23" name="Source"/>
          <p:cNvSpPr txBox="1"/>
          <p:nvPr/>
        </p:nvSpPr>
        <p:spPr>
          <a:xfrm>
            <a:off x="457200" y="629107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1" dirty="0">
                <a:solidFill>
                  <a:srgbClr val="5C6885"/>
                </a:solidFill>
                <a:latin typeface="Calibri"/>
                <a:cs typeface="Calibri"/>
              </a:rPr>
              <a:t>Source: DfE, “Every Child Achieving and Thriving”, Feb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i="0" spc="150" dirty="0">
                <a:solidFill>
                  <a:srgbClr val="A8680F"/>
                </a:solidFill>
                <a:latin typeface="Calibri"/>
                <a:cs typeface="Calibri"/>
              </a:rPr>
              <a:t>WHAT THE PAPER COMMITS TO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dirty="0">
                <a:solidFill>
                  <a:srgbClr val="1E2761"/>
                </a:solidFill>
                <a:latin typeface="Georgia"/>
                <a:cs typeface="Georgia"/>
              </a:rPr>
              <a:t>Key policies across the system</a:t>
            </a:r>
            <a:br>
              <a:rPr lang="en-GB" sz="2400" b="1" i="0" dirty="0">
                <a:solidFill>
                  <a:srgbClr val="1E2761"/>
                </a:solidFill>
                <a:latin typeface="Georgia"/>
                <a:cs typeface="Georgia"/>
              </a:rPr>
            </a:br>
            <a:endParaRPr lang="en-GB" sz="2400" b="1" i="0" dirty="0">
              <a:solidFill>
                <a:srgbClr val="1E2761"/>
              </a:solidFill>
              <a:latin typeface="Georgia"/>
              <a:cs typeface="Georgia"/>
            </a:endParaRPr>
          </a:p>
        </p:txBody>
      </p:sp>
      <p:sp>
        <p:nvSpPr>
          <p:cNvPr id="4" name="Card 1"/>
          <p:cNvSpPr/>
          <p:nvPr/>
        </p:nvSpPr>
        <p:spPr>
          <a:xfrm>
            <a:off x="457200" y="1508760"/>
            <a:ext cx="2590800" cy="2286000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Icon circle"/>
          <p:cNvSpPr/>
          <p:nvPr/>
        </p:nvSpPr>
        <p:spPr>
          <a:xfrm>
            <a:off x="640080" y="1691640"/>
            <a:ext cx="457200" cy="457200"/>
          </a:xfrm>
          <a:prstGeom prst="ellipse">
            <a:avLst/>
          </a:prstGeom>
          <a:solidFill>
            <a:srgbClr val="E8EEF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6" name="Ico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801368"/>
            <a:ext cx="237744" cy="237744"/>
          </a:xfrm>
          <a:prstGeom prst="rect">
            <a:avLst/>
          </a:prstGeom>
        </p:spPr>
      </p:pic>
      <p:sp>
        <p:nvSpPr>
          <p:cNvPr id="7" name="Card heading"/>
          <p:cNvSpPr txBox="1"/>
          <p:nvPr/>
        </p:nvSpPr>
        <p:spPr>
          <a:xfrm>
            <a:off x="1234440" y="1645920"/>
            <a:ext cx="1630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 i="0" dirty="0">
                <a:solidFill>
                  <a:srgbClr val="1E2761"/>
                </a:solidFill>
                <a:latin typeface="Georgia"/>
                <a:cs typeface="Georgia"/>
              </a:rPr>
              <a:t>Curriculum &amp; enrichment</a:t>
            </a:r>
          </a:p>
        </p:txBody>
      </p:sp>
      <p:sp>
        <p:nvSpPr>
          <p:cNvPr id="8" name="Divider"/>
          <p:cNvSpPr/>
          <p:nvPr/>
        </p:nvSpPr>
        <p:spPr>
          <a:xfrm>
            <a:off x="640080" y="2286000"/>
            <a:ext cx="2225040" cy="12802"/>
          </a:xfrm>
          <a:prstGeom prst="rect">
            <a:avLst/>
          </a:prstGeom>
          <a:solidFill>
            <a:srgbClr val="D5DEE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Card bullets"/>
          <p:cNvSpPr txBox="1"/>
          <p:nvPr/>
        </p:nvSpPr>
        <p:spPr>
          <a:xfrm>
            <a:off x="640080" y="2395728"/>
            <a:ext cx="2225040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Enrichment framework and benchmarks from autumn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New KS3 alliance to ease primary–secondary transition; Year 8 reading test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1" i="0" dirty="0">
                <a:solidFill>
                  <a:srgbClr val="1E2761"/>
                </a:solidFill>
                <a:latin typeface="Calibri"/>
                <a:cs typeface="Calibri"/>
              </a:rPr>
              <a:t>Funded early-years to reception transition partnerships</a:t>
            </a:r>
          </a:p>
        </p:txBody>
      </p:sp>
      <p:sp>
        <p:nvSpPr>
          <p:cNvPr id="10" name="Card 2"/>
          <p:cNvSpPr/>
          <p:nvPr/>
        </p:nvSpPr>
        <p:spPr>
          <a:xfrm>
            <a:off x="3276600" y="1508760"/>
            <a:ext cx="2590800" cy="2286000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Icon circle"/>
          <p:cNvSpPr/>
          <p:nvPr/>
        </p:nvSpPr>
        <p:spPr>
          <a:xfrm>
            <a:off x="3459480" y="1691640"/>
            <a:ext cx="457200" cy="457200"/>
          </a:xfrm>
          <a:prstGeom prst="ellipse">
            <a:avLst/>
          </a:prstGeom>
          <a:solidFill>
            <a:srgbClr val="E8EEF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2" name="Ico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208" y="1801368"/>
            <a:ext cx="237744" cy="237744"/>
          </a:xfrm>
          <a:prstGeom prst="rect">
            <a:avLst/>
          </a:prstGeom>
        </p:spPr>
      </p:pic>
      <p:sp>
        <p:nvSpPr>
          <p:cNvPr id="13" name="Card heading"/>
          <p:cNvSpPr txBox="1"/>
          <p:nvPr/>
        </p:nvSpPr>
        <p:spPr>
          <a:xfrm>
            <a:off x="4053840" y="1645920"/>
            <a:ext cx="1630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 i="0" dirty="0">
                <a:solidFill>
                  <a:srgbClr val="1E2761"/>
                </a:solidFill>
                <a:latin typeface="Georgia"/>
                <a:cs typeface="Georgia"/>
              </a:rPr>
              <a:t>Inclusion &amp; SEND</a:t>
            </a:r>
          </a:p>
        </p:txBody>
      </p:sp>
      <p:sp>
        <p:nvSpPr>
          <p:cNvPr id="14" name="Divider"/>
          <p:cNvSpPr/>
          <p:nvPr/>
        </p:nvSpPr>
        <p:spPr>
          <a:xfrm>
            <a:off x="3459480" y="2286000"/>
            <a:ext cx="2225040" cy="12802"/>
          </a:xfrm>
          <a:prstGeom prst="rect">
            <a:avLst/>
          </a:prstGeom>
          <a:solidFill>
            <a:srgbClr val="D5DEE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Card bullets"/>
          <p:cNvSpPr txBox="1"/>
          <p:nvPr/>
        </p:nvSpPr>
        <p:spPr>
          <a:xfrm>
            <a:off x="3459480" y="2395728"/>
            <a:ext cx="2225040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£3.7bn capital to create specialist places &amp; inclusion bases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Disadvantage funding to move from FSM to an income model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Funded pupil premium strategy reviews for schools</a:t>
            </a:r>
          </a:p>
        </p:txBody>
      </p:sp>
      <p:sp>
        <p:nvSpPr>
          <p:cNvPr id="16" name="Card 3"/>
          <p:cNvSpPr/>
          <p:nvPr/>
        </p:nvSpPr>
        <p:spPr>
          <a:xfrm>
            <a:off x="6096000" y="1508760"/>
            <a:ext cx="2590800" cy="2286000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Icon circle"/>
          <p:cNvSpPr/>
          <p:nvPr/>
        </p:nvSpPr>
        <p:spPr>
          <a:xfrm>
            <a:off x="6278880" y="1691640"/>
            <a:ext cx="457200" cy="457200"/>
          </a:xfrm>
          <a:prstGeom prst="ellipse">
            <a:avLst/>
          </a:prstGeom>
          <a:solidFill>
            <a:srgbClr val="E8EEF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8" name="Ico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8608" y="1801368"/>
            <a:ext cx="237744" cy="237744"/>
          </a:xfrm>
          <a:prstGeom prst="rect">
            <a:avLst/>
          </a:prstGeom>
        </p:spPr>
      </p:pic>
      <p:sp>
        <p:nvSpPr>
          <p:cNvPr id="19" name="Card heading"/>
          <p:cNvSpPr txBox="1"/>
          <p:nvPr/>
        </p:nvSpPr>
        <p:spPr>
          <a:xfrm>
            <a:off x="6873240" y="1645920"/>
            <a:ext cx="1630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 i="0" dirty="0">
                <a:solidFill>
                  <a:srgbClr val="1E2761"/>
                </a:solidFill>
                <a:latin typeface="Georgia"/>
                <a:cs typeface="Georgia"/>
              </a:rPr>
              <a:t>Attendance &amp; engagement</a:t>
            </a:r>
          </a:p>
        </p:txBody>
      </p:sp>
      <p:sp>
        <p:nvSpPr>
          <p:cNvPr id="20" name="Divider"/>
          <p:cNvSpPr/>
          <p:nvPr/>
        </p:nvSpPr>
        <p:spPr>
          <a:xfrm>
            <a:off x="6278880" y="2286000"/>
            <a:ext cx="2225040" cy="12802"/>
          </a:xfrm>
          <a:prstGeom prst="rect">
            <a:avLst/>
          </a:prstGeom>
          <a:solidFill>
            <a:srgbClr val="D5DEE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Card bullets"/>
          <p:cNvSpPr txBox="1"/>
          <p:nvPr/>
        </p:nvSpPr>
        <p:spPr>
          <a:xfrm>
            <a:off x="6278880" y="2395728"/>
            <a:ext cx="2225040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94%+ attendance target (+1.3 pp) by 2028–29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Every school to monitor belonging &amp; engagement by 2029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Reintegration support partnerships after suspensions</a:t>
            </a:r>
          </a:p>
        </p:txBody>
      </p:sp>
      <p:sp>
        <p:nvSpPr>
          <p:cNvPr id="22" name="Card 4"/>
          <p:cNvSpPr/>
          <p:nvPr/>
        </p:nvSpPr>
        <p:spPr>
          <a:xfrm>
            <a:off x="457200" y="3931920"/>
            <a:ext cx="2590800" cy="2286000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23" name="Icon circle"/>
          <p:cNvSpPr/>
          <p:nvPr/>
        </p:nvSpPr>
        <p:spPr>
          <a:xfrm>
            <a:off x="640080" y="4114800"/>
            <a:ext cx="457200" cy="457200"/>
          </a:xfrm>
          <a:prstGeom prst="ellipse">
            <a:avLst/>
          </a:prstGeom>
          <a:solidFill>
            <a:srgbClr val="E8EEF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4" name="Ico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808" y="4224528"/>
            <a:ext cx="237744" cy="237744"/>
          </a:xfrm>
          <a:prstGeom prst="rect">
            <a:avLst/>
          </a:prstGeom>
        </p:spPr>
      </p:pic>
      <p:sp>
        <p:nvSpPr>
          <p:cNvPr id="25" name="Card heading"/>
          <p:cNvSpPr txBox="1"/>
          <p:nvPr/>
        </p:nvSpPr>
        <p:spPr>
          <a:xfrm>
            <a:off x="1234440" y="4069080"/>
            <a:ext cx="1630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 i="0" dirty="0">
                <a:solidFill>
                  <a:srgbClr val="1E2761"/>
                </a:solidFill>
                <a:latin typeface="Georgia"/>
                <a:cs typeface="Georgia"/>
              </a:rPr>
              <a:t>Behaviour &amp; families</a:t>
            </a:r>
          </a:p>
        </p:txBody>
      </p:sp>
      <p:sp>
        <p:nvSpPr>
          <p:cNvPr id="26" name="Divider"/>
          <p:cNvSpPr/>
          <p:nvPr/>
        </p:nvSpPr>
        <p:spPr>
          <a:xfrm>
            <a:off x="640080" y="4709160"/>
            <a:ext cx="2225040" cy="12802"/>
          </a:xfrm>
          <a:prstGeom prst="rect">
            <a:avLst/>
          </a:prstGeom>
          <a:solidFill>
            <a:srgbClr val="D5DEE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7" name="Card bullets"/>
          <p:cNvSpPr txBox="1"/>
          <p:nvPr/>
        </p:nvSpPr>
        <p:spPr>
          <a:xfrm>
            <a:off x="640080" y="4818888"/>
            <a:ext cx="2225040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Minimum expectations on parental engagement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New digital service for handling complaints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Better monitoring of abuse against school staff</a:t>
            </a:r>
          </a:p>
        </p:txBody>
      </p:sp>
      <p:sp>
        <p:nvSpPr>
          <p:cNvPr id="28" name="Card 5"/>
          <p:cNvSpPr/>
          <p:nvPr/>
        </p:nvSpPr>
        <p:spPr>
          <a:xfrm>
            <a:off x="3276600" y="3931920"/>
            <a:ext cx="2590800" cy="2286000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Icon circle"/>
          <p:cNvSpPr/>
          <p:nvPr/>
        </p:nvSpPr>
        <p:spPr>
          <a:xfrm>
            <a:off x="3459480" y="4114800"/>
            <a:ext cx="457200" cy="457200"/>
          </a:xfrm>
          <a:prstGeom prst="ellipse">
            <a:avLst/>
          </a:prstGeom>
          <a:solidFill>
            <a:srgbClr val="E8EEF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0" name="Ico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9208" y="4224528"/>
            <a:ext cx="237744" cy="237744"/>
          </a:xfrm>
          <a:prstGeom prst="rect">
            <a:avLst/>
          </a:prstGeom>
        </p:spPr>
      </p:pic>
      <p:sp>
        <p:nvSpPr>
          <p:cNvPr id="31" name="Card heading"/>
          <p:cNvSpPr txBox="1"/>
          <p:nvPr/>
        </p:nvSpPr>
        <p:spPr>
          <a:xfrm>
            <a:off x="4053840" y="4069080"/>
            <a:ext cx="1630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 i="0" dirty="0">
                <a:solidFill>
                  <a:srgbClr val="1E2761"/>
                </a:solidFill>
                <a:latin typeface="Georgia"/>
                <a:cs typeface="Georgia"/>
              </a:rPr>
              <a:t>System &amp; structures</a:t>
            </a:r>
          </a:p>
        </p:txBody>
      </p:sp>
      <p:sp>
        <p:nvSpPr>
          <p:cNvPr id="32" name="Divider"/>
          <p:cNvSpPr/>
          <p:nvPr/>
        </p:nvSpPr>
        <p:spPr>
          <a:xfrm>
            <a:off x="3459480" y="4709160"/>
            <a:ext cx="2225040" cy="12802"/>
          </a:xfrm>
          <a:prstGeom prst="rect">
            <a:avLst/>
          </a:prstGeom>
          <a:solidFill>
            <a:srgbClr val="D5DEE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Card bullets"/>
          <p:cNvSpPr txBox="1"/>
          <p:nvPr/>
        </p:nvSpPr>
        <p:spPr>
          <a:xfrm>
            <a:off x="3459480" y="4818888"/>
            <a:ext cx="2225040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All schools to join or form trusts; quality over pace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Off-rolling crackdown via a national movement dashboard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MAT inspections; CEO pay restraint; local partnerships</a:t>
            </a:r>
          </a:p>
        </p:txBody>
      </p:sp>
      <p:sp>
        <p:nvSpPr>
          <p:cNvPr id="34" name="Card 6"/>
          <p:cNvSpPr/>
          <p:nvPr/>
        </p:nvSpPr>
        <p:spPr>
          <a:xfrm>
            <a:off x="6096000" y="3931920"/>
            <a:ext cx="2590800" cy="2286000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5" name="Icon circle"/>
          <p:cNvSpPr/>
          <p:nvPr/>
        </p:nvSpPr>
        <p:spPr>
          <a:xfrm>
            <a:off x="6278880" y="4114800"/>
            <a:ext cx="457200" cy="457200"/>
          </a:xfrm>
          <a:prstGeom prst="ellipse">
            <a:avLst/>
          </a:prstGeom>
          <a:solidFill>
            <a:srgbClr val="E8EEF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6" name="Ico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8608" y="4224528"/>
            <a:ext cx="237744" cy="237744"/>
          </a:xfrm>
          <a:prstGeom prst="rect">
            <a:avLst/>
          </a:prstGeom>
        </p:spPr>
      </p:pic>
      <p:sp>
        <p:nvSpPr>
          <p:cNvPr id="37" name="Card heading"/>
          <p:cNvSpPr txBox="1"/>
          <p:nvPr/>
        </p:nvSpPr>
        <p:spPr>
          <a:xfrm>
            <a:off x="6873240" y="4069080"/>
            <a:ext cx="1630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 i="0" dirty="0">
                <a:solidFill>
                  <a:srgbClr val="1E2761"/>
                </a:solidFill>
                <a:latin typeface="Georgia"/>
                <a:cs typeface="Georgia"/>
              </a:rPr>
              <a:t>Teachers &amp; leadership</a:t>
            </a:r>
          </a:p>
        </p:txBody>
      </p:sp>
      <p:sp>
        <p:nvSpPr>
          <p:cNvPr id="38" name="Divider"/>
          <p:cNvSpPr/>
          <p:nvPr/>
        </p:nvSpPr>
        <p:spPr>
          <a:xfrm>
            <a:off x="6278880" y="4709160"/>
            <a:ext cx="2225040" cy="12802"/>
          </a:xfrm>
          <a:prstGeom prst="rect">
            <a:avLst/>
          </a:prstGeom>
          <a:solidFill>
            <a:srgbClr val="D5DEE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9" name="Card bullets"/>
          <p:cNvSpPr txBox="1"/>
          <p:nvPr/>
        </p:nvSpPr>
        <p:spPr>
          <a:xfrm>
            <a:off x="6278880" y="4818888"/>
            <a:ext cx="2225040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6,500 more secondary, special &amp; college teachers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Headteachers’ Standards review; early-headship coaching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100" b="0" i="0" dirty="0">
                <a:solidFill>
                  <a:srgbClr val="31405E"/>
                </a:solidFill>
                <a:latin typeface="Calibri"/>
                <a:cs typeface="Calibri"/>
              </a:rPr>
              <a:t>Up to £15k retention payments for heads where needed most</a:t>
            </a:r>
          </a:p>
        </p:txBody>
      </p:sp>
      <p:sp>
        <p:nvSpPr>
          <p:cNvPr id="40" name="Source"/>
          <p:cNvSpPr txBox="1"/>
          <p:nvPr/>
        </p:nvSpPr>
        <p:spPr>
          <a:xfrm>
            <a:off x="457200" y="633679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0" i="1" dirty="0">
                <a:solidFill>
                  <a:srgbClr val="5C6885"/>
                </a:solidFill>
                <a:latin typeface="Calibri"/>
                <a:cs typeface="Calibri"/>
              </a:rPr>
              <a:t>Source: DfE white paper &amp; accompanying delivery plan, Feb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DECCE-E8FB-C1E7-1DB5-A7664F261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>
            <a:extLst>
              <a:ext uri="{FF2B5EF4-FFF2-40B4-BE49-F238E27FC236}">
                <a16:creationId xmlns:a16="http://schemas.microsoft.com/office/drawing/2014/main" id="{0AC8A6EE-95A2-C2E5-3817-E0BF22F58885}"/>
              </a:ext>
            </a:extLst>
          </p:cNvPr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spc="150" dirty="0">
                <a:solidFill>
                  <a:srgbClr val="A8680F"/>
                </a:solidFill>
                <a:latin typeface="Calibri"/>
                <a:cs typeface="Calibri"/>
              </a:rPr>
              <a:t>L</a:t>
            </a:r>
            <a:endParaRPr lang="en-GB" sz="1100" b="1" i="0" spc="150" dirty="0">
              <a:solidFill>
                <a:srgbClr val="A8680F"/>
              </a:solidFill>
              <a:latin typeface="Calibri"/>
              <a:cs typeface="Calibri"/>
            </a:endParaRP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128BC30D-84A4-F5E1-D5EB-8D507E065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1E2761"/>
                </a:solidFill>
                <a:latin typeface="Georgia"/>
                <a:cs typeface="Georgia"/>
              </a:rPr>
              <a:t>Live issues…</a:t>
            </a:r>
            <a:br>
              <a:rPr lang="en-GB" sz="2400" b="1" i="0" dirty="0">
                <a:solidFill>
                  <a:srgbClr val="1E2761"/>
                </a:solidFill>
                <a:latin typeface="Georgia"/>
                <a:cs typeface="Georgia"/>
              </a:rPr>
            </a:br>
            <a:endParaRPr lang="en-GB" sz="2400" b="1" i="0" dirty="0">
              <a:solidFill>
                <a:srgbClr val="1E2761"/>
              </a:solidFill>
              <a:latin typeface="Georgia"/>
              <a:cs typeface="Georgia"/>
            </a:endParaRPr>
          </a:p>
        </p:txBody>
      </p:sp>
      <p:sp>
        <p:nvSpPr>
          <p:cNvPr id="4" name="Card 1">
            <a:extLst>
              <a:ext uri="{FF2B5EF4-FFF2-40B4-BE49-F238E27FC236}">
                <a16:creationId xmlns:a16="http://schemas.microsoft.com/office/drawing/2014/main" id="{CA26F6BB-9340-4728-27C7-E3714EB36079}"/>
              </a:ext>
            </a:extLst>
          </p:cNvPr>
          <p:cNvSpPr/>
          <p:nvPr/>
        </p:nvSpPr>
        <p:spPr>
          <a:xfrm>
            <a:off x="382772" y="1127051"/>
            <a:ext cx="2665228" cy="5730949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Icon circle">
            <a:extLst>
              <a:ext uri="{FF2B5EF4-FFF2-40B4-BE49-F238E27FC236}">
                <a16:creationId xmlns:a16="http://schemas.microsoft.com/office/drawing/2014/main" id="{3552F25C-92AC-470E-CE3B-869FAB0ED84B}"/>
              </a:ext>
            </a:extLst>
          </p:cNvPr>
          <p:cNvSpPr/>
          <p:nvPr/>
        </p:nvSpPr>
        <p:spPr>
          <a:xfrm>
            <a:off x="640080" y="1230901"/>
            <a:ext cx="457200" cy="457200"/>
          </a:xfrm>
          <a:prstGeom prst="ellipse">
            <a:avLst/>
          </a:prstGeom>
          <a:solidFill>
            <a:srgbClr val="E8EEF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6" name="Icon 1">
            <a:extLst>
              <a:ext uri="{FF2B5EF4-FFF2-40B4-BE49-F238E27FC236}">
                <a16:creationId xmlns:a16="http://schemas.microsoft.com/office/drawing/2014/main" id="{8D55124D-8D46-9C1E-49D3-8735669F3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10" y="1300931"/>
            <a:ext cx="277442" cy="277442"/>
          </a:xfrm>
          <a:prstGeom prst="rect">
            <a:avLst/>
          </a:prstGeom>
        </p:spPr>
      </p:pic>
      <p:sp>
        <p:nvSpPr>
          <p:cNvPr id="7" name="Card heading">
            <a:extLst>
              <a:ext uri="{FF2B5EF4-FFF2-40B4-BE49-F238E27FC236}">
                <a16:creationId xmlns:a16="http://schemas.microsoft.com/office/drawing/2014/main" id="{9024B841-BF86-1406-B9F1-57D2BBD05EE5}"/>
              </a:ext>
            </a:extLst>
          </p:cNvPr>
          <p:cNvSpPr txBox="1"/>
          <p:nvPr/>
        </p:nvSpPr>
        <p:spPr>
          <a:xfrm>
            <a:off x="1187594" y="1121927"/>
            <a:ext cx="1677526" cy="640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 i="0" dirty="0">
                <a:solidFill>
                  <a:srgbClr val="1E2761"/>
                </a:solidFill>
                <a:latin typeface="Georgia"/>
                <a:cs typeface="Georgia"/>
              </a:rPr>
              <a:t>Curriculum &amp; enrichment</a:t>
            </a:r>
          </a:p>
        </p:txBody>
      </p:sp>
      <p:sp>
        <p:nvSpPr>
          <p:cNvPr id="8" name="Divider">
            <a:extLst>
              <a:ext uri="{FF2B5EF4-FFF2-40B4-BE49-F238E27FC236}">
                <a16:creationId xmlns:a16="http://schemas.microsoft.com/office/drawing/2014/main" id="{A6AD47D9-CAEE-6227-44A3-CA762271CF34}"/>
              </a:ext>
            </a:extLst>
          </p:cNvPr>
          <p:cNvSpPr/>
          <p:nvPr/>
        </p:nvSpPr>
        <p:spPr>
          <a:xfrm>
            <a:off x="640080" y="2286000"/>
            <a:ext cx="2225040" cy="12802"/>
          </a:xfrm>
          <a:prstGeom prst="rect">
            <a:avLst/>
          </a:prstGeom>
          <a:solidFill>
            <a:srgbClr val="D5DEE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Card bullets">
            <a:extLst>
              <a:ext uri="{FF2B5EF4-FFF2-40B4-BE49-F238E27FC236}">
                <a16:creationId xmlns:a16="http://schemas.microsoft.com/office/drawing/2014/main" id="{78F31DD8-B631-FC25-2BC8-17E7295B5EA5}"/>
              </a:ext>
            </a:extLst>
          </p:cNvPr>
          <p:cNvSpPr txBox="1"/>
          <p:nvPr/>
        </p:nvSpPr>
        <p:spPr>
          <a:xfrm>
            <a:off x="576159" y="2265005"/>
            <a:ext cx="2288961" cy="39756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i="0" dirty="0">
                <a:solidFill>
                  <a:srgbClr val="1E2761"/>
                </a:solidFill>
                <a:latin typeface="Calibri"/>
                <a:cs typeface="Calibri"/>
              </a:rPr>
              <a:t>Public consultation on the new PoS</a:t>
            </a:r>
            <a:br>
              <a:rPr lang="en-GB" sz="1800" b="1" i="0" dirty="0">
                <a:solidFill>
                  <a:srgbClr val="1E2761"/>
                </a:solidFill>
                <a:latin typeface="Calibri"/>
                <a:cs typeface="Calibri"/>
              </a:rPr>
            </a:br>
            <a:endParaRPr lang="en-GB" sz="1800" b="1" dirty="0">
              <a:solidFill>
                <a:srgbClr val="1E2761"/>
              </a:solidFill>
              <a:latin typeface="Calibri"/>
              <a:cs typeface="Calibri"/>
            </a:endParaRP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i="0" dirty="0">
                <a:solidFill>
                  <a:srgbClr val="1E2761"/>
                </a:solidFill>
                <a:latin typeface="Calibri"/>
                <a:cs typeface="Calibri"/>
              </a:rPr>
              <a:t>Teaching </a:t>
            </a:r>
            <a:r>
              <a:rPr lang="en-GB" sz="1800" b="1" dirty="0">
                <a:solidFill>
                  <a:srgbClr val="1E2761"/>
                </a:solidFill>
                <a:latin typeface="Calibri"/>
                <a:cs typeface="Calibri"/>
              </a:rPr>
              <a:t>new curriculum from Sept 2028</a:t>
            </a:r>
            <a:br>
              <a:rPr lang="en-GB" sz="1800" b="1" dirty="0">
                <a:solidFill>
                  <a:srgbClr val="1E2761"/>
                </a:solidFill>
                <a:latin typeface="Calibri"/>
                <a:cs typeface="Calibri"/>
              </a:rPr>
            </a:br>
            <a:endParaRPr lang="en-GB" sz="1800" b="1" dirty="0">
              <a:solidFill>
                <a:srgbClr val="1E2761"/>
              </a:solidFill>
              <a:latin typeface="Calibri"/>
              <a:cs typeface="Calibri"/>
            </a:endParaRP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i="0" dirty="0">
                <a:solidFill>
                  <a:srgbClr val="1E2761"/>
                </a:solidFill>
                <a:latin typeface="Calibri"/>
                <a:cs typeface="Calibri"/>
              </a:rPr>
              <a:t>Reduce e</a:t>
            </a:r>
            <a:r>
              <a:rPr lang="en-GB" sz="1800" b="1" dirty="0">
                <a:solidFill>
                  <a:srgbClr val="1E2761"/>
                </a:solidFill>
                <a:latin typeface="Calibri"/>
                <a:cs typeface="Calibri"/>
              </a:rPr>
              <a:t>xam burden</a:t>
            </a:r>
            <a:br>
              <a:rPr lang="en-GB" sz="1800" b="1" dirty="0">
                <a:solidFill>
                  <a:srgbClr val="1E2761"/>
                </a:solidFill>
                <a:latin typeface="Calibri"/>
                <a:cs typeface="Calibri"/>
              </a:rPr>
            </a:br>
            <a:endParaRPr lang="en-GB" sz="1800" b="1" dirty="0">
              <a:solidFill>
                <a:srgbClr val="1E2761"/>
              </a:solidFill>
              <a:latin typeface="Calibri"/>
              <a:cs typeface="Calibri"/>
            </a:endParaRP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i="0" dirty="0">
                <a:solidFill>
                  <a:srgbClr val="1E2761"/>
                </a:solidFill>
                <a:latin typeface="Calibri"/>
                <a:cs typeface="Calibri"/>
              </a:rPr>
              <a:t>Streamline curriculum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dirty="0">
                <a:solidFill>
                  <a:srgbClr val="1E2761"/>
                </a:solidFill>
                <a:latin typeface="Calibri"/>
                <a:cs typeface="Calibri"/>
              </a:rPr>
              <a:t>New pathways 16-19 (14-16)</a:t>
            </a:r>
            <a:endParaRPr lang="en-GB" sz="1800" b="1" i="0" dirty="0">
              <a:solidFill>
                <a:srgbClr val="1E2761"/>
              </a:solidFill>
              <a:latin typeface="Calibri"/>
              <a:cs typeface="Calibri"/>
            </a:endParaRPr>
          </a:p>
        </p:txBody>
      </p:sp>
      <p:sp>
        <p:nvSpPr>
          <p:cNvPr id="10" name="Card 2">
            <a:extLst>
              <a:ext uri="{FF2B5EF4-FFF2-40B4-BE49-F238E27FC236}">
                <a16:creationId xmlns:a16="http://schemas.microsoft.com/office/drawing/2014/main" id="{B31E0AD2-3AA8-F2F3-6DFB-D03D512E9CFC}"/>
              </a:ext>
            </a:extLst>
          </p:cNvPr>
          <p:cNvSpPr/>
          <p:nvPr/>
        </p:nvSpPr>
        <p:spPr>
          <a:xfrm>
            <a:off x="3276600" y="1127051"/>
            <a:ext cx="2665228" cy="5730949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Icon circle">
            <a:extLst>
              <a:ext uri="{FF2B5EF4-FFF2-40B4-BE49-F238E27FC236}">
                <a16:creationId xmlns:a16="http://schemas.microsoft.com/office/drawing/2014/main" id="{BB2F0E53-DA44-60DC-29CB-A299BD9DD250}"/>
              </a:ext>
            </a:extLst>
          </p:cNvPr>
          <p:cNvSpPr/>
          <p:nvPr/>
        </p:nvSpPr>
        <p:spPr>
          <a:xfrm>
            <a:off x="3459480" y="1237987"/>
            <a:ext cx="457200" cy="457200"/>
          </a:xfrm>
          <a:prstGeom prst="ellipse">
            <a:avLst/>
          </a:prstGeom>
          <a:solidFill>
            <a:srgbClr val="E8EEF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2" name="Icon 2">
            <a:extLst>
              <a:ext uri="{FF2B5EF4-FFF2-40B4-BE49-F238E27FC236}">
                <a16:creationId xmlns:a16="http://schemas.microsoft.com/office/drawing/2014/main" id="{ABA5AAB8-CBDF-3153-0CB8-B964A3D12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208" y="1308017"/>
            <a:ext cx="277442" cy="277442"/>
          </a:xfrm>
          <a:prstGeom prst="rect">
            <a:avLst/>
          </a:prstGeom>
        </p:spPr>
      </p:pic>
      <p:sp>
        <p:nvSpPr>
          <p:cNvPr id="13" name="Card heading">
            <a:extLst>
              <a:ext uri="{FF2B5EF4-FFF2-40B4-BE49-F238E27FC236}">
                <a16:creationId xmlns:a16="http://schemas.microsoft.com/office/drawing/2014/main" id="{38B4DE11-58DD-7519-3CBF-73F9DA430A41}"/>
              </a:ext>
            </a:extLst>
          </p:cNvPr>
          <p:cNvSpPr txBox="1"/>
          <p:nvPr/>
        </p:nvSpPr>
        <p:spPr>
          <a:xfrm>
            <a:off x="4053840" y="1136100"/>
            <a:ext cx="1677526" cy="640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 i="0" dirty="0">
                <a:solidFill>
                  <a:srgbClr val="1E2761"/>
                </a:solidFill>
                <a:latin typeface="Georgia"/>
                <a:cs typeface="Georgia"/>
              </a:rPr>
              <a:t>Inclusion &amp; SEND</a:t>
            </a:r>
          </a:p>
        </p:txBody>
      </p:sp>
      <p:sp>
        <p:nvSpPr>
          <p:cNvPr id="14" name="Divider">
            <a:extLst>
              <a:ext uri="{FF2B5EF4-FFF2-40B4-BE49-F238E27FC236}">
                <a16:creationId xmlns:a16="http://schemas.microsoft.com/office/drawing/2014/main" id="{B8143277-21EA-DA04-80B2-4B69A2BF3014}"/>
              </a:ext>
            </a:extLst>
          </p:cNvPr>
          <p:cNvSpPr/>
          <p:nvPr/>
        </p:nvSpPr>
        <p:spPr>
          <a:xfrm>
            <a:off x="3459480" y="2286000"/>
            <a:ext cx="2225040" cy="12802"/>
          </a:xfrm>
          <a:prstGeom prst="rect">
            <a:avLst/>
          </a:prstGeom>
          <a:solidFill>
            <a:srgbClr val="D5DEE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Card bullets">
            <a:extLst>
              <a:ext uri="{FF2B5EF4-FFF2-40B4-BE49-F238E27FC236}">
                <a16:creationId xmlns:a16="http://schemas.microsoft.com/office/drawing/2014/main" id="{AC1B9369-B13D-78D4-0087-9C1D860058BE}"/>
              </a:ext>
            </a:extLst>
          </p:cNvPr>
          <p:cNvSpPr txBox="1"/>
          <p:nvPr/>
        </p:nvSpPr>
        <p:spPr>
          <a:xfrm>
            <a:off x="3459479" y="2265005"/>
            <a:ext cx="2288961" cy="39756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dirty="0">
                <a:solidFill>
                  <a:srgbClr val="31405E"/>
                </a:solidFill>
                <a:latin typeface="Calibri"/>
                <a:cs typeface="Calibri"/>
              </a:rPr>
              <a:t>Local Authority SEND reform plans</a:t>
            </a:r>
            <a:br>
              <a:rPr lang="en-GB" sz="1800" b="1" dirty="0">
                <a:solidFill>
                  <a:srgbClr val="31405E"/>
                </a:solidFill>
                <a:latin typeface="Calibri"/>
                <a:cs typeface="Calibri"/>
              </a:rPr>
            </a:br>
            <a:endParaRPr lang="en-GB" sz="1800" b="1" dirty="0">
              <a:solidFill>
                <a:srgbClr val="31405E"/>
              </a:solidFill>
              <a:latin typeface="Calibri"/>
              <a:cs typeface="Calibri"/>
            </a:endParaRP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i="0" dirty="0">
                <a:solidFill>
                  <a:srgbClr val="31405E"/>
                </a:solidFill>
                <a:latin typeface="Calibri"/>
                <a:cs typeface="Calibri"/>
              </a:rPr>
              <a:t>Establishing LA school </a:t>
            </a:r>
            <a:r>
              <a:rPr lang="en-GB" sz="1800" b="1" dirty="0">
                <a:solidFill>
                  <a:srgbClr val="31405E"/>
                </a:solidFill>
                <a:latin typeface="Calibri"/>
                <a:cs typeface="Calibri"/>
              </a:rPr>
              <a:t>groups</a:t>
            </a:r>
            <a:br>
              <a:rPr lang="en-GB" sz="1800" b="1" dirty="0">
                <a:solidFill>
                  <a:srgbClr val="31405E"/>
                </a:solidFill>
                <a:latin typeface="Calibri"/>
                <a:cs typeface="Calibri"/>
              </a:rPr>
            </a:br>
            <a:r>
              <a:rPr lang="en-GB" sz="1800" b="1" dirty="0">
                <a:solidFill>
                  <a:srgbClr val="31405E"/>
                </a:solidFill>
                <a:latin typeface="Calibri"/>
                <a:cs typeface="Calibri"/>
              </a:rPr>
              <a:t> </a:t>
            </a: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dirty="0">
                <a:solidFill>
                  <a:srgbClr val="31405E"/>
                </a:solidFill>
                <a:latin typeface="Calibri"/>
                <a:cs typeface="Calibri"/>
              </a:rPr>
              <a:t>National training for all teachers </a:t>
            </a:r>
            <a:br>
              <a:rPr lang="en-GB" sz="1800" b="1" dirty="0">
                <a:solidFill>
                  <a:srgbClr val="31405E"/>
                </a:solidFill>
                <a:latin typeface="Calibri"/>
                <a:cs typeface="Calibri"/>
              </a:rPr>
            </a:br>
            <a:endParaRPr lang="en-GB" sz="1800" b="1" dirty="0">
              <a:solidFill>
                <a:srgbClr val="31405E"/>
              </a:solidFill>
              <a:latin typeface="Calibri"/>
              <a:cs typeface="Calibri"/>
            </a:endParaRP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dirty="0">
                <a:solidFill>
                  <a:srgbClr val="31405E"/>
                </a:solidFill>
                <a:latin typeface="Calibri"/>
                <a:cs typeface="Calibri"/>
              </a:rPr>
              <a:t>National frameworks and specialist programmes</a:t>
            </a:r>
            <a:endParaRPr lang="en-GB" sz="1800" b="1" i="0" dirty="0">
              <a:solidFill>
                <a:srgbClr val="31405E"/>
              </a:solidFill>
              <a:latin typeface="Calibri"/>
              <a:cs typeface="Calibri"/>
            </a:endParaRPr>
          </a:p>
        </p:txBody>
      </p:sp>
      <p:sp>
        <p:nvSpPr>
          <p:cNvPr id="28" name="Card 5">
            <a:extLst>
              <a:ext uri="{FF2B5EF4-FFF2-40B4-BE49-F238E27FC236}">
                <a16:creationId xmlns:a16="http://schemas.microsoft.com/office/drawing/2014/main" id="{18772A75-E84F-00FA-0959-00C0B6DBAA69}"/>
              </a:ext>
            </a:extLst>
          </p:cNvPr>
          <p:cNvSpPr/>
          <p:nvPr/>
        </p:nvSpPr>
        <p:spPr>
          <a:xfrm>
            <a:off x="6119035" y="1124919"/>
            <a:ext cx="2590800" cy="5730947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29" name="Icon circle">
            <a:extLst>
              <a:ext uri="{FF2B5EF4-FFF2-40B4-BE49-F238E27FC236}">
                <a16:creationId xmlns:a16="http://schemas.microsoft.com/office/drawing/2014/main" id="{E05C9D81-5EAB-6076-9A38-37D1A1A9F65D}"/>
              </a:ext>
            </a:extLst>
          </p:cNvPr>
          <p:cNvSpPr/>
          <p:nvPr/>
        </p:nvSpPr>
        <p:spPr>
          <a:xfrm>
            <a:off x="6301915" y="1215656"/>
            <a:ext cx="457200" cy="457200"/>
          </a:xfrm>
          <a:prstGeom prst="ellipse">
            <a:avLst/>
          </a:prstGeom>
          <a:solidFill>
            <a:srgbClr val="E8EEFB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0" name="Icon 5">
            <a:extLst>
              <a:ext uri="{FF2B5EF4-FFF2-40B4-BE49-F238E27FC236}">
                <a16:creationId xmlns:a16="http://schemas.microsoft.com/office/drawing/2014/main" id="{93687B6E-DE63-DD28-B954-EEEDA2D29B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1643" y="1325384"/>
            <a:ext cx="237744" cy="237744"/>
          </a:xfrm>
          <a:prstGeom prst="rect">
            <a:avLst/>
          </a:prstGeom>
        </p:spPr>
      </p:pic>
      <p:sp>
        <p:nvSpPr>
          <p:cNvPr id="31" name="Card heading">
            <a:extLst>
              <a:ext uri="{FF2B5EF4-FFF2-40B4-BE49-F238E27FC236}">
                <a16:creationId xmlns:a16="http://schemas.microsoft.com/office/drawing/2014/main" id="{9237372E-0FDC-B359-4EED-2634EB4A81ED}"/>
              </a:ext>
            </a:extLst>
          </p:cNvPr>
          <p:cNvSpPr txBox="1"/>
          <p:nvPr/>
        </p:nvSpPr>
        <p:spPr>
          <a:xfrm>
            <a:off x="6877987" y="1169936"/>
            <a:ext cx="1630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 dirty="0">
                <a:solidFill>
                  <a:srgbClr val="1E2761"/>
                </a:solidFill>
                <a:latin typeface="Georgia"/>
                <a:cs typeface="Georgia"/>
              </a:rPr>
              <a:t>Accountability </a:t>
            </a:r>
            <a:endParaRPr lang="en-GB" sz="1350" b="1" i="0" dirty="0">
              <a:solidFill>
                <a:srgbClr val="1E2761"/>
              </a:solidFill>
              <a:latin typeface="Georgia"/>
              <a:cs typeface="Georgia"/>
            </a:endParaRPr>
          </a:p>
        </p:txBody>
      </p:sp>
      <p:sp>
        <p:nvSpPr>
          <p:cNvPr id="33" name="Card bullets">
            <a:extLst>
              <a:ext uri="{FF2B5EF4-FFF2-40B4-BE49-F238E27FC236}">
                <a16:creationId xmlns:a16="http://schemas.microsoft.com/office/drawing/2014/main" id="{77CF6147-DFDF-B4B6-6481-381D42C0FE4B}"/>
              </a:ext>
            </a:extLst>
          </p:cNvPr>
          <p:cNvSpPr txBox="1"/>
          <p:nvPr/>
        </p:nvSpPr>
        <p:spPr>
          <a:xfrm>
            <a:off x="6301915" y="2216092"/>
            <a:ext cx="2225040" cy="43958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i="0" dirty="0">
                <a:solidFill>
                  <a:srgbClr val="31405E"/>
                </a:solidFill>
                <a:latin typeface="Calibri"/>
                <a:cs typeface="Calibri"/>
              </a:rPr>
              <a:t>All schools to join or form trusts; quality over pace</a:t>
            </a:r>
            <a:br>
              <a:rPr lang="en-GB" sz="1800" b="1" i="0" dirty="0">
                <a:solidFill>
                  <a:srgbClr val="31405E"/>
                </a:solidFill>
                <a:latin typeface="Calibri"/>
                <a:cs typeface="Calibri"/>
              </a:rPr>
            </a:br>
            <a:endParaRPr lang="en-GB" sz="1800" b="1" i="0" dirty="0">
              <a:solidFill>
                <a:srgbClr val="31405E"/>
              </a:solidFill>
              <a:latin typeface="Calibri"/>
              <a:cs typeface="Calibri"/>
            </a:endParaRP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i="0" dirty="0">
                <a:solidFill>
                  <a:srgbClr val="31405E"/>
                </a:solidFill>
                <a:latin typeface="Calibri"/>
                <a:cs typeface="Calibri"/>
              </a:rPr>
              <a:t>Off-rolling crackdown via a national movement dashboard</a:t>
            </a:r>
            <a:br>
              <a:rPr lang="en-GB" sz="1800" b="1" i="0" dirty="0">
                <a:solidFill>
                  <a:srgbClr val="31405E"/>
                </a:solidFill>
                <a:latin typeface="Calibri"/>
                <a:cs typeface="Calibri"/>
              </a:rPr>
            </a:br>
            <a:endParaRPr lang="en-GB" sz="1800" b="1" i="0" dirty="0">
              <a:solidFill>
                <a:srgbClr val="31405E"/>
              </a:solidFill>
              <a:latin typeface="Calibri"/>
              <a:cs typeface="Calibri"/>
            </a:endParaRPr>
          </a:p>
          <a:p>
            <a:pPr marL="146304" indent="-146304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5C6885"/>
              </a:buClr>
              <a:buFont typeface="Arial"/>
              <a:buChar char="•"/>
            </a:pPr>
            <a:r>
              <a:rPr lang="en-GB" sz="1800" b="1" i="0" dirty="0">
                <a:solidFill>
                  <a:srgbClr val="31405E"/>
                </a:solidFill>
                <a:latin typeface="Calibri"/>
                <a:cs typeface="Calibri"/>
              </a:rPr>
              <a:t>MAT inspections; CEO pay restraint; local partnerships</a:t>
            </a:r>
          </a:p>
        </p:txBody>
      </p:sp>
    </p:spTree>
    <p:extLst>
      <p:ext uri="{BB962C8B-B14F-4D97-AF65-F5344CB8AC3E}">
        <p14:creationId xmlns:p14="http://schemas.microsoft.com/office/powerpoint/2010/main" val="1721340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i="0" spc="150" dirty="0">
                <a:solidFill>
                  <a:srgbClr val="A8680F"/>
                </a:solidFill>
                <a:latin typeface="Calibri"/>
                <a:cs typeface="Calibri"/>
              </a:rPr>
              <a:t>KEY MESSAGES</a:t>
            </a:r>
          </a:p>
        </p:txBody>
      </p:sp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i="0" dirty="0">
                <a:solidFill>
                  <a:srgbClr val="1E2761"/>
                </a:solidFill>
                <a:latin typeface="Georgia"/>
                <a:cs typeface="Georgia"/>
              </a:rPr>
              <a:t>Messages for local partnerships</a:t>
            </a:r>
          </a:p>
        </p:txBody>
      </p:sp>
      <p:sp>
        <p:nvSpPr>
          <p:cNvPr id="4" name="Message 1"/>
          <p:cNvSpPr/>
          <p:nvPr/>
        </p:nvSpPr>
        <p:spPr>
          <a:xfrm>
            <a:off x="457200" y="1600200"/>
            <a:ext cx="8229600" cy="804672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Number"/>
          <p:cNvSpPr/>
          <p:nvPr/>
        </p:nvSpPr>
        <p:spPr>
          <a:xfrm>
            <a:off x="685800" y="1746504"/>
            <a:ext cx="512064" cy="512064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dirty="0">
                <a:solidFill>
                  <a:srgbClr val="FFFFFF"/>
                </a:solidFill>
                <a:latin typeface="Georgia"/>
                <a:cs typeface="Georgia"/>
              </a:rPr>
              <a:t>1</a:t>
            </a:r>
          </a:p>
        </p:txBody>
      </p:sp>
      <p:sp>
        <p:nvSpPr>
          <p:cNvPr id="6" name="Message text"/>
          <p:cNvSpPr txBox="1"/>
          <p:nvPr/>
        </p:nvSpPr>
        <p:spPr>
          <a:xfrm>
            <a:off x="1463040" y="1600200"/>
            <a:ext cx="7040880" cy="804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>
                <a:solidFill>
                  <a:srgbClr val="31405E"/>
                </a:solidFill>
                <a:latin typeface="Calibri"/>
                <a:cs typeface="Calibri"/>
              </a:rPr>
              <a:t>There is a renewed </a:t>
            </a:r>
            <a:r>
              <a:rPr lang="en-GB" sz="1700" b="1" dirty="0">
                <a:solidFill>
                  <a:srgbClr val="31405E"/>
                </a:solidFill>
                <a:latin typeface="Calibri"/>
                <a:cs typeface="Calibri"/>
              </a:rPr>
              <a:t>emphasis on p</a:t>
            </a:r>
            <a:r>
              <a:rPr lang="en-GB" sz="1700" b="1" i="0" dirty="0">
                <a:solidFill>
                  <a:srgbClr val="31405E"/>
                </a:solidFill>
                <a:latin typeface="Calibri"/>
                <a:cs typeface="Calibri"/>
              </a:rPr>
              <a:t>a</a:t>
            </a:r>
            <a:r>
              <a:rPr lang="en-GB" sz="1700" b="1" dirty="0">
                <a:solidFill>
                  <a:srgbClr val="31405E"/>
                </a:solidFill>
                <a:latin typeface="Calibri"/>
                <a:cs typeface="Calibri"/>
              </a:rPr>
              <a:t>rtnership working </a:t>
            </a:r>
            <a:r>
              <a:rPr lang="en-GB" sz="1700" dirty="0">
                <a:solidFill>
                  <a:srgbClr val="31405E"/>
                </a:solidFill>
                <a:latin typeface="Calibri"/>
                <a:cs typeface="Calibri"/>
              </a:rPr>
              <a:t>and closer collaboration</a:t>
            </a:r>
            <a:r>
              <a:rPr lang="en-GB" sz="1700" b="1" dirty="0">
                <a:solidFill>
                  <a:srgbClr val="31405E"/>
                </a:solidFill>
                <a:latin typeface="Calibri"/>
                <a:cs typeface="Calibri"/>
              </a:rPr>
              <a:t> </a:t>
            </a:r>
            <a:endParaRPr lang="en-GB" sz="1700" b="1" i="0" dirty="0">
              <a:solidFill>
                <a:srgbClr val="1E2761"/>
              </a:solidFill>
              <a:latin typeface="Calibri"/>
              <a:cs typeface="Calibri"/>
            </a:endParaRPr>
          </a:p>
        </p:txBody>
      </p:sp>
      <p:sp>
        <p:nvSpPr>
          <p:cNvPr id="7" name="Message 2"/>
          <p:cNvSpPr/>
          <p:nvPr/>
        </p:nvSpPr>
        <p:spPr>
          <a:xfrm>
            <a:off x="457200" y="2514600"/>
            <a:ext cx="8229600" cy="804672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Number"/>
          <p:cNvSpPr/>
          <p:nvPr/>
        </p:nvSpPr>
        <p:spPr>
          <a:xfrm>
            <a:off x="685800" y="2660904"/>
            <a:ext cx="512064" cy="512064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dirty="0">
                <a:solidFill>
                  <a:srgbClr val="FFFFFF"/>
                </a:solidFill>
                <a:latin typeface="Georgia"/>
                <a:cs typeface="Georgia"/>
              </a:rPr>
              <a:t>2</a:t>
            </a:r>
          </a:p>
        </p:txBody>
      </p:sp>
      <p:sp>
        <p:nvSpPr>
          <p:cNvPr id="9" name="Message text"/>
          <p:cNvSpPr txBox="1"/>
          <p:nvPr/>
        </p:nvSpPr>
        <p:spPr>
          <a:xfrm>
            <a:off x="1463040" y="2514600"/>
            <a:ext cx="7040880" cy="804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>
                <a:solidFill>
                  <a:srgbClr val="31405E"/>
                </a:solidFill>
                <a:latin typeface="Calibri"/>
                <a:cs typeface="Calibri"/>
              </a:rPr>
              <a:t>The next wave of improvement is </a:t>
            </a:r>
            <a:r>
              <a:rPr lang="en-GB" sz="1700" b="1" dirty="0">
                <a:solidFill>
                  <a:srgbClr val="31405E"/>
                </a:solidFill>
                <a:latin typeface="Calibri"/>
                <a:cs typeface="Calibri"/>
              </a:rPr>
              <a:t>an inside out process.</a:t>
            </a:r>
            <a:r>
              <a:rPr lang="en-GB" sz="1700" dirty="0">
                <a:solidFill>
                  <a:srgbClr val="31405E"/>
                </a:solidFill>
                <a:latin typeface="Calibri"/>
                <a:cs typeface="Calibri"/>
              </a:rPr>
              <a:t> Reference points to guide and inspire our work are in the system</a:t>
            </a:r>
            <a:endParaRPr lang="en-GB" sz="1700" i="0" dirty="0">
              <a:solidFill>
                <a:srgbClr val="31405E"/>
              </a:solidFill>
              <a:latin typeface="Calibri"/>
              <a:cs typeface="Calibri"/>
            </a:endParaRPr>
          </a:p>
        </p:txBody>
      </p:sp>
      <p:sp>
        <p:nvSpPr>
          <p:cNvPr id="10" name="Message 3"/>
          <p:cNvSpPr/>
          <p:nvPr/>
        </p:nvSpPr>
        <p:spPr>
          <a:xfrm>
            <a:off x="457200" y="3429000"/>
            <a:ext cx="8229600" cy="804672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Number"/>
          <p:cNvSpPr/>
          <p:nvPr/>
        </p:nvSpPr>
        <p:spPr>
          <a:xfrm>
            <a:off x="685800" y="3575304"/>
            <a:ext cx="512064" cy="512064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dirty="0">
                <a:solidFill>
                  <a:srgbClr val="FFFFFF"/>
                </a:solidFill>
                <a:latin typeface="Georgia"/>
                <a:cs typeface="Georgia"/>
              </a:rPr>
              <a:t>3</a:t>
            </a:r>
          </a:p>
        </p:txBody>
      </p:sp>
      <p:sp>
        <p:nvSpPr>
          <p:cNvPr id="12" name="Message text"/>
          <p:cNvSpPr txBox="1"/>
          <p:nvPr/>
        </p:nvSpPr>
        <p:spPr>
          <a:xfrm>
            <a:off x="1463040" y="3429000"/>
            <a:ext cx="7040880" cy="804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0" i="0" dirty="0">
                <a:solidFill>
                  <a:srgbClr val="31405E"/>
                </a:solidFill>
                <a:latin typeface="Calibri"/>
                <a:cs typeface="Calibri"/>
              </a:rPr>
              <a:t>Use the focus on </a:t>
            </a:r>
            <a:r>
              <a:rPr lang="en-GB" sz="1700" i="0" dirty="0">
                <a:solidFill>
                  <a:srgbClr val="1E2761"/>
                </a:solidFill>
                <a:latin typeface="Calibri"/>
                <a:cs typeface="Calibri"/>
              </a:rPr>
              <a:t>inclusion</a:t>
            </a:r>
            <a:r>
              <a:rPr lang="en-GB" sz="1700" b="0" i="0" dirty="0">
                <a:solidFill>
                  <a:srgbClr val="31405E"/>
                </a:solidFill>
                <a:latin typeface="Calibri"/>
                <a:cs typeface="Calibri"/>
              </a:rPr>
              <a:t> to foster </a:t>
            </a:r>
            <a:r>
              <a:rPr lang="en-GB" sz="1700" b="1" i="0" dirty="0">
                <a:solidFill>
                  <a:srgbClr val="31405E"/>
                </a:solidFill>
                <a:latin typeface="Calibri"/>
                <a:cs typeface="Calibri"/>
              </a:rPr>
              <a:t>new place-based integrated services partnerships</a:t>
            </a:r>
          </a:p>
        </p:txBody>
      </p:sp>
      <p:sp>
        <p:nvSpPr>
          <p:cNvPr id="13" name="Message 4"/>
          <p:cNvSpPr/>
          <p:nvPr/>
        </p:nvSpPr>
        <p:spPr>
          <a:xfrm>
            <a:off x="457200" y="4343400"/>
            <a:ext cx="8229600" cy="804672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Number"/>
          <p:cNvSpPr/>
          <p:nvPr/>
        </p:nvSpPr>
        <p:spPr>
          <a:xfrm>
            <a:off x="685800" y="4489704"/>
            <a:ext cx="512064" cy="512064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dirty="0">
                <a:solidFill>
                  <a:srgbClr val="FFFFFF"/>
                </a:solidFill>
                <a:latin typeface="Georgia"/>
                <a:cs typeface="Georgia"/>
              </a:rPr>
              <a:t>4</a:t>
            </a:r>
          </a:p>
        </p:txBody>
      </p:sp>
      <p:sp>
        <p:nvSpPr>
          <p:cNvPr id="15" name="Message text"/>
          <p:cNvSpPr txBox="1"/>
          <p:nvPr/>
        </p:nvSpPr>
        <p:spPr>
          <a:xfrm>
            <a:off x="1417320" y="4368349"/>
            <a:ext cx="7040880" cy="804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0" i="0" dirty="0">
                <a:solidFill>
                  <a:srgbClr val="31405E"/>
                </a:solidFill>
                <a:latin typeface="Calibri"/>
                <a:cs typeface="Calibri"/>
              </a:rPr>
              <a:t>Start from what we know </a:t>
            </a:r>
            <a:r>
              <a:rPr lang="en-GB" sz="1700" dirty="0">
                <a:solidFill>
                  <a:srgbClr val="31405E"/>
                </a:solidFill>
                <a:latin typeface="Calibri"/>
                <a:cs typeface="Calibri"/>
              </a:rPr>
              <a:t> - focus on </a:t>
            </a:r>
            <a:r>
              <a:rPr lang="en-GB" sz="1700" b="1" dirty="0">
                <a:solidFill>
                  <a:srgbClr val="31405E"/>
                </a:solidFill>
                <a:latin typeface="Calibri"/>
                <a:cs typeface="Calibri"/>
              </a:rPr>
              <a:t>effective implementation</a:t>
            </a:r>
            <a:endParaRPr lang="en-GB" sz="1700" b="1" i="0" dirty="0">
              <a:solidFill>
                <a:srgbClr val="31405E"/>
              </a:solidFill>
              <a:latin typeface="Calibri"/>
              <a:cs typeface="Calibri"/>
            </a:endParaRPr>
          </a:p>
        </p:txBody>
      </p:sp>
      <p:sp>
        <p:nvSpPr>
          <p:cNvPr id="16" name="Message 5"/>
          <p:cNvSpPr/>
          <p:nvPr/>
        </p:nvSpPr>
        <p:spPr>
          <a:xfrm>
            <a:off x="457200" y="5257800"/>
            <a:ext cx="8229600" cy="804672"/>
          </a:xfrm>
          <a:prstGeom prst="roundRect">
            <a:avLst>
              <a:gd name="adj" fmla="val 3500"/>
            </a:avLst>
          </a:prstGeom>
          <a:solidFill>
            <a:srgbClr val="F4F7FD"/>
          </a:solidFill>
          <a:ln w="9525">
            <a:solidFill>
              <a:srgbClr val="D5DEEF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Number"/>
          <p:cNvSpPr/>
          <p:nvPr/>
        </p:nvSpPr>
        <p:spPr>
          <a:xfrm>
            <a:off x="685800" y="5404104"/>
            <a:ext cx="512064" cy="512064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dirty="0">
                <a:solidFill>
                  <a:srgbClr val="FFFFFF"/>
                </a:solidFill>
                <a:latin typeface="Georgia"/>
                <a:cs typeface="Georgia"/>
              </a:rPr>
              <a:t>5</a:t>
            </a:r>
          </a:p>
        </p:txBody>
      </p:sp>
      <p:sp>
        <p:nvSpPr>
          <p:cNvPr id="18" name="Message text"/>
          <p:cNvSpPr txBox="1"/>
          <p:nvPr/>
        </p:nvSpPr>
        <p:spPr>
          <a:xfrm>
            <a:off x="1463040" y="5257800"/>
            <a:ext cx="7040880" cy="804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>
                <a:solidFill>
                  <a:srgbClr val="31405E"/>
                </a:solidFill>
                <a:latin typeface="Calibri"/>
                <a:cs typeface="Calibri"/>
              </a:rPr>
              <a:t>Partnership working can take greater responsibility to </a:t>
            </a:r>
            <a:r>
              <a:rPr lang="en-GB" sz="1700" b="1" dirty="0">
                <a:solidFill>
                  <a:srgbClr val="31405E"/>
                </a:solidFill>
                <a:latin typeface="Calibri"/>
                <a:cs typeface="Calibri"/>
              </a:rPr>
              <a:t>support and challenge</a:t>
            </a:r>
            <a:r>
              <a:rPr lang="en-GB" sz="1700" dirty="0">
                <a:solidFill>
                  <a:srgbClr val="31405E"/>
                </a:solidFill>
                <a:latin typeface="Calibri"/>
                <a:cs typeface="Calibri"/>
              </a:rPr>
              <a:t> us all to improve outcomes for our children </a:t>
            </a:r>
            <a:endParaRPr lang="en-GB" sz="1700" dirty="0">
              <a:solidFill>
                <a:srgbClr val="1E276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b4a406d6-3f4a-4424-ba57-5e2bf0723b58}" enabled="1" method="Privileged" siteId="{fad277c9-c60a-4da1-b5f3-b3b8b34a82f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4999</TotalTime>
  <Words>519</Words>
  <Application>Microsoft Office PowerPoint</Application>
  <PresentationFormat>On-screen Show (4:3)</PresentationFormat>
  <Paragraphs>75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Georgia</vt:lpstr>
      <vt:lpstr>Custom Theme</vt:lpstr>
      <vt:lpstr>AEPA Briefing </vt:lpstr>
      <vt:lpstr>Three shifts at the heart of the reforms…</vt:lpstr>
      <vt:lpstr>Key policies across the system </vt:lpstr>
      <vt:lpstr>Live issues… </vt:lpstr>
      <vt:lpstr>Messages for local partnerships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56 different ways to gather evidence of student achievement</dc:title>
  <dc:creator>Simon Camby</dc:creator>
  <cp:lastModifiedBy>COLLINS, Kevan2</cp:lastModifiedBy>
  <cp:revision>644</cp:revision>
  <cp:lastPrinted>2017-10-08T14:47:30Z</cp:lastPrinted>
  <dcterms:modified xsi:type="dcterms:W3CDTF">2026-10-09T07:24:39Z</dcterms:modified>
</cp:coreProperties>
</file>