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83" r:id="rId5"/>
    <p:sldMasterId id="2147483693" r:id="rId6"/>
  </p:sldMasterIdLst>
  <p:notesMasterIdLst>
    <p:notesMasterId r:id="rId26"/>
  </p:notesMasterIdLst>
  <p:handoutMasterIdLst>
    <p:handoutMasterId r:id="rId27"/>
  </p:handoutMasterIdLst>
  <p:sldIdLst>
    <p:sldId id="321" r:id="rId7"/>
    <p:sldId id="270" r:id="rId8"/>
    <p:sldId id="287" r:id="rId9"/>
    <p:sldId id="274" r:id="rId10"/>
    <p:sldId id="276" r:id="rId11"/>
    <p:sldId id="293" r:id="rId12"/>
    <p:sldId id="277" r:id="rId13"/>
    <p:sldId id="319" r:id="rId14"/>
    <p:sldId id="294" r:id="rId15"/>
    <p:sldId id="320" r:id="rId16"/>
    <p:sldId id="314" r:id="rId17"/>
    <p:sldId id="315" r:id="rId18"/>
    <p:sldId id="280" r:id="rId19"/>
    <p:sldId id="318" r:id="rId20"/>
    <p:sldId id="283" r:id="rId21"/>
    <p:sldId id="290" r:id="rId22"/>
    <p:sldId id="291" r:id="rId23"/>
    <p:sldId id="266" r:id="rId24"/>
    <p:sldId id="31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Croft" initials="CC" lastIdx="58" clrIdx="0">
    <p:extLst>
      <p:ext uri="{19B8F6BF-5375-455C-9EA6-DF929625EA0E}">
        <p15:presenceInfo xmlns:p15="http://schemas.microsoft.com/office/powerpoint/2012/main" userId="c3f87784497d43f8" providerId="Windows Live"/>
      </p:ext>
    </p:extLst>
  </p:cmAuthor>
  <p:cmAuthor id="2" name="Jennifer Ferguson" initials="JF" lastIdx="4" clrIdx="1">
    <p:extLst>
      <p:ext uri="{19B8F6BF-5375-455C-9EA6-DF929625EA0E}">
        <p15:presenceInfo xmlns:p15="http://schemas.microsoft.com/office/powerpoint/2012/main" userId="S-1-5-21-1331150474-4203134591-2286422345-5497" providerId="AD"/>
      </p:ext>
    </p:extLst>
  </p:cmAuthor>
  <p:cmAuthor id="3" name="Caroline Chalke" initials="CC" lastIdx="10" clrIdx="2">
    <p:extLst>
      <p:ext uri="{19B8F6BF-5375-455C-9EA6-DF929625EA0E}">
        <p15:presenceInfo xmlns:p15="http://schemas.microsoft.com/office/powerpoint/2012/main" userId="S-1-5-21-1331150474-4203134591-2286422345-23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0C76"/>
    <a:srgbClr val="BB6A98"/>
    <a:srgbClr val="A0A522"/>
    <a:srgbClr val="17428B"/>
    <a:srgbClr val="1999D4"/>
    <a:srgbClr val="E28700"/>
    <a:srgbClr val="7BCB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35" autoAdjust="0"/>
    <p:restoredTop sz="53967" autoAdjust="0"/>
  </p:normalViewPr>
  <p:slideViewPr>
    <p:cSldViewPr snapToGrid="0">
      <p:cViewPr varScale="1">
        <p:scale>
          <a:sx n="61" d="100"/>
          <a:sy n="61" d="100"/>
        </p:scale>
        <p:origin x="2512"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p:scale>
          <a:sx n="80" d="100"/>
          <a:sy n="80" d="100"/>
        </p:scale>
        <p:origin x="5832" y="12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Ferguson" userId="d43903ab-5df3-424b-9e86-360bd9a35e44" providerId="ADAL" clId="{BE31B119-3C38-4DAA-997D-E191FD0C5694}"/>
    <pc:docChg chg="undo custSel addSld delSld">
      <pc:chgData name="Jennifer Ferguson" userId="d43903ab-5df3-424b-9e86-360bd9a35e44" providerId="ADAL" clId="{BE31B119-3C38-4DAA-997D-E191FD0C5694}" dt="2026-01-23T15:30:51.380" v="3" actId="47"/>
      <pc:docMkLst>
        <pc:docMk/>
      </pc:docMkLst>
      <pc:sldChg chg="del">
        <pc:chgData name="Jennifer Ferguson" userId="d43903ab-5df3-424b-9e86-360bd9a35e44" providerId="ADAL" clId="{BE31B119-3C38-4DAA-997D-E191FD0C5694}" dt="2026-01-23T15:29:09.426" v="0" actId="47"/>
        <pc:sldMkLst>
          <pc:docMk/>
          <pc:sldMk cId="3697592587" sldId="279"/>
        </pc:sldMkLst>
      </pc:sldChg>
      <pc:sldChg chg="add del">
        <pc:chgData name="Jennifer Ferguson" userId="d43903ab-5df3-424b-9e86-360bd9a35e44" providerId="ADAL" clId="{BE31B119-3C38-4DAA-997D-E191FD0C5694}" dt="2026-01-23T15:30:51.380" v="3" actId="47"/>
        <pc:sldMkLst>
          <pc:docMk/>
          <pc:sldMk cId="4158846537" sldId="286"/>
        </pc:sldMkLst>
      </pc:sldChg>
      <pc:sldChg chg="del">
        <pc:chgData name="Jennifer Ferguson" userId="d43903ab-5df3-424b-9e86-360bd9a35e44" providerId="ADAL" clId="{BE31B119-3C38-4DAA-997D-E191FD0C5694}" dt="2026-01-23T15:29:09.426" v="0" actId="47"/>
        <pc:sldMkLst>
          <pc:docMk/>
          <pc:sldMk cId="450093911" sldId="288"/>
        </pc:sldMkLst>
      </pc:sldChg>
      <pc:sldChg chg="del">
        <pc:chgData name="Jennifer Ferguson" userId="d43903ab-5df3-424b-9e86-360bd9a35e44" providerId="ADAL" clId="{BE31B119-3C38-4DAA-997D-E191FD0C5694}" dt="2026-01-23T15:29:09.426" v="0" actId="47"/>
        <pc:sldMkLst>
          <pc:docMk/>
          <pc:sldMk cId="3566068973" sldId="305"/>
        </pc:sldMkLst>
      </pc:sldChg>
      <pc:sldChg chg="add del">
        <pc:chgData name="Jennifer Ferguson" userId="d43903ab-5df3-424b-9e86-360bd9a35e44" providerId="ADAL" clId="{BE31B119-3C38-4DAA-997D-E191FD0C5694}" dt="2026-01-23T15:30:51.380" v="3" actId="47"/>
        <pc:sldMkLst>
          <pc:docMk/>
          <pc:sldMk cId="3860568734" sldId="306"/>
        </pc:sldMkLst>
      </pc:sldChg>
      <pc:sldChg chg="add del">
        <pc:chgData name="Jennifer Ferguson" userId="d43903ab-5df3-424b-9e86-360bd9a35e44" providerId="ADAL" clId="{BE31B119-3C38-4DAA-997D-E191FD0C5694}" dt="2026-01-23T15:30:51.380" v="3" actId="47"/>
        <pc:sldMkLst>
          <pc:docMk/>
          <pc:sldMk cId="2570605291" sldId="313"/>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BFEB15-5B65-4CB3-B5FB-6A89DF629843}"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61B44DCE-4AC7-49DA-8F22-CC74D92ED5CA}">
      <dgm:prSet phldrT="[Text]"/>
      <dgm:spPr>
        <a:solidFill>
          <a:srgbClr val="1999D4"/>
        </a:solidFill>
      </dgm:spPr>
      <dgm:t>
        <a:bodyPr/>
        <a:lstStyle/>
        <a:p>
          <a:r>
            <a:rPr lang="en-GB" dirty="0"/>
            <a:t>Each child is different and some may take a little longer to settle</a:t>
          </a:r>
          <a:endParaRPr lang="en-US" dirty="0"/>
        </a:p>
      </dgm:t>
    </dgm:pt>
    <dgm:pt modelId="{6F0DB7B1-1864-4A16-AC68-88E08DC45442}" type="parTrans" cxnId="{985D2BF8-7821-4A6F-9748-358804D1A874}">
      <dgm:prSet/>
      <dgm:spPr/>
      <dgm:t>
        <a:bodyPr/>
        <a:lstStyle/>
        <a:p>
          <a:endParaRPr lang="en-US"/>
        </a:p>
      </dgm:t>
    </dgm:pt>
    <dgm:pt modelId="{DC4853F6-803E-4095-9DAC-49DDFF8E7CE8}" type="sibTrans" cxnId="{985D2BF8-7821-4A6F-9748-358804D1A874}">
      <dgm:prSet/>
      <dgm:spPr/>
      <dgm:t>
        <a:bodyPr/>
        <a:lstStyle/>
        <a:p>
          <a:endParaRPr lang="en-US"/>
        </a:p>
      </dgm:t>
    </dgm:pt>
    <dgm:pt modelId="{3E0F9BB6-19EC-42B5-A98D-52F6003F620D}">
      <dgm:prSet phldrT="[Text]"/>
      <dgm:spPr>
        <a:solidFill>
          <a:srgbClr val="1999D4"/>
        </a:solidFill>
      </dgm:spPr>
      <dgm:t>
        <a:bodyPr/>
        <a:lstStyle/>
        <a:p>
          <a:r>
            <a:rPr lang="en-GB" dirty="0"/>
            <a:t>Our transition processes are based on the best interests and needs of your child</a:t>
          </a:r>
          <a:endParaRPr lang="en-US" dirty="0"/>
        </a:p>
      </dgm:t>
    </dgm:pt>
    <dgm:pt modelId="{05380AD1-7A12-4EFB-BCA1-F113CB9543F5}" type="parTrans" cxnId="{90C2D2DF-6D88-4F51-8F7B-2A47AE9B9988}">
      <dgm:prSet/>
      <dgm:spPr/>
      <dgm:t>
        <a:bodyPr/>
        <a:lstStyle/>
        <a:p>
          <a:endParaRPr lang="en-US"/>
        </a:p>
      </dgm:t>
    </dgm:pt>
    <dgm:pt modelId="{45002A95-C390-452F-9931-FA81BE782464}" type="sibTrans" cxnId="{90C2D2DF-6D88-4F51-8F7B-2A47AE9B9988}">
      <dgm:prSet/>
      <dgm:spPr/>
      <dgm:t>
        <a:bodyPr/>
        <a:lstStyle/>
        <a:p>
          <a:endParaRPr lang="en-US"/>
        </a:p>
      </dgm:t>
    </dgm:pt>
    <dgm:pt modelId="{AD445C14-85C4-4737-8E60-77FEB86F6F8B}">
      <dgm:prSet phldrT="[Text]"/>
      <dgm:spPr>
        <a:solidFill>
          <a:srgbClr val="1999D4"/>
        </a:solidFill>
      </dgm:spPr>
      <dgm:t>
        <a:bodyPr/>
        <a:lstStyle/>
        <a:p>
          <a:r>
            <a:rPr lang="en-GB" dirty="0"/>
            <a:t>We will work with you to help your child to settle and be confident in their new surroundings  </a:t>
          </a:r>
          <a:endParaRPr lang="en-US" dirty="0"/>
        </a:p>
      </dgm:t>
    </dgm:pt>
    <dgm:pt modelId="{77153EC6-8ECC-4563-A230-ADF2363CE6D4}" type="parTrans" cxnId="{5EA43722-C980-46C7-8D40-745822287A77}">
      <dgm:prSet/>
      <dgm:spPr/>
      <dgm:t>
        <a:bodyPr/>
        <a:lstStyle/>
        <a:p>
          <a:endParaRPr lang="en-US"/>
        </a:p>
      </dgm:t>
    </dgm:pt>
    <dgm:pt modelId="{F792499E-11E1-4B25-B579-8C71AA339842}" type="sibTrans" cxnId="{5EA43722-C980-46C7-8D40-745822287A77}">
      <dgm:prSet/>
      <dgm:spPr/>
      <dgm:t>
        <a:bodyPr/>
        <a:lstStyle/>
        <a:p>
          <a:endParaRPr lang="en-US"/>
        </a:p>
      </dgm:t>
    </dgm:pt>
    <dgm:pt modelId="{C3DCFEF8-BF68-4731-A9E8-06D4C1EFB477}" type="pres">
      <dgm:prSet presAssocID="{C6BFEB15-5B65-4CB3-B5FB-6A89DF629843}" presName="linearFlow" presStyleCnt="0">
        <dgm:presLayoutVars>
          <dgm:dir/>
          <dgm:resizeHandles val="exact"/>
        </dgm:presLayoutVars>
      </dgm:prSet>
      <dgm:spPr/>
    </dgm:pt>
    <dgm:pt modelId="{3E7A4382-6375-48EF-A59A-F6D6634CD9C1}" type="pres">
      <dgm:prSet presAssocID="{61B44DCE-4AC7-49DA-8F22-CC74D92ED5CA}" presName="comp" presStyleCnt="0"/>
      <dgm:spPr/>
    </dgm:pt>
    <dgm:pt modelId="{B67F139D-6207-4BDB-882F-8A37BCAAF82D}" type="pres">
      <dgm:prSet presAssocID="{61B44DCE-4AC7-49DA-8F22-CC74D92ED5CA}" presName="rect2" presStyleLbl="node1" presStyleIdx="0" presStyleCnt="3" custScaleX="106233" custLinFactNeighborX="19576">
        <dgm:presLayoutVars>
          <dgm:bulletEnabled val="1"/>
        </dgm:presLayoutVars>
      </dgm:prSet>
      <dgm:spPr/>
    </dgm:pt>
    <dgm:pt modelId="{DE466A99-45D4-49ED-9E95-A12A90376C5E}" type="pres">
      <dgm:prSet presAssocID="{61B44DCE-4AC7-49DA-8F22-CC74D92ED5CA}" presName="rect1" presStyleLbl="lnNode1" presStyleIdx="0" presStyleCnt="3" custFlipHor="1" custScaleX="16154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dgm:spPr>
    </dgm:pt>
    <dgm:pt modelId="{C1C3D9DF-0653-43E7-8473-F810F253A7A8}" type="pres">
      <dgm:prSet presAssocID="{DC4853F6-803E-4095-9DAC-49DDFF8E7CE8}" presName="sibTrans" presStyleCnt="0"/>
      <dgm:spPr/>
    </dgm:pt>
    <dgm:pt modelId="{BD0B79DC-4EE5-42F1-BF89-46DDB616FCAB}" type="pres">
      <dgm:prSet presAssocID="{3E0F9BB6-19EC-42B5-A98D-52F6003F620D}" presName="comp" presStyleCnt="0"/>
      <dgm:spPr/>
    </dgm:pt>
    <dgm:pt modelId="{DF89CAC7-FF7C-4B69-91AB-D30A7FD88FC6}" type="pres">
      <dgm:prSet presAssocID="{3E0F9BB6-19EC-42B5-A98D-52F6003F620D}" presName="rect2" presStyleLbl="node1" presStyleIdx="1" presStyleCnt="3" custScaleX="113823" custLinFactNeighborX="-106" custLinFactNeighborY="-5642">
        <dgm:presLayoutVars>
          <dgm:bulletEnabled val="1"/>
        </dgm:presLayoutVars>
      </dgm:prSet>
      <dgm:spPr/>
    </dgm:pt>
    <dgm:pt modelId="{DD9CD568-26A2-457F-9C3B-B039F16FC8FE}" type="pres">
      <dgm:prSet presAssocID="{3E0F9BB6-19EC-42B5-A98D-52F6003F620D}" presName="rect1" presStyleLbl="lnNode1" presStyleIdx="1" presStyleCnt="3" custScaleX="147479" custLinFactNeighborX="43721" custLinFactNeighborY="-6448"/>
      <dgm:spPr>
        <a:blipFill dpi="0" rotWithShape="1">
          <a:blip xmlns:r="http://schemas.openxmlformats.org/officeDocument/2006/relationships" r:embed="rId2"/>
          <a:srcRect/>
          <a:stretch>
            <a:fillRect l="-40870" t="-24531" r="-5736" b="-45533"/>
          </a:stretch>
        </a:blipFill>
      </dgm:spPr>
    </dgm:pt>
    <dgm:pt modelId="{0F4B887D-01DC-44B0-883A-2448AC93C3F7}" type="pres">
      <dgm:prSet presAssocID="{45002A95-C390-452F-9931-FA81BE782464}" presName="sibTrans" presStyleCnt="0"/>
      <dgm:spPr/>
    </dgm:pt>
    <dgm:pt modelId="{B5AF7497-69DC-440A-995E-4838676CC9D5}" type="pres">
      <dgm:prSet presAssocID="{AD445C14-85C4-4737-8E60-77FEB86F6F8B}" presName="comp" presStyleCnt="0"/>
      <dgm:spPr/>
    </dgm:pt>
    <dgm:pt modelId="{68F40883-2D00-4F90-9CE2-59B55B1D298D}" type="pres">
      <dgm:prSet presAssocID="{AD445C14-85C4-4737-8E60-77FEB86F6F8B}" presName="rect2" presStyleLbl="node1" presStyleIdx="2" presStyleCnt="3" custLinFactNeighborX="21140" custLinFactNeighborY="-6448">
        <dgm:presLayoutVars>
          <dgm:bulletEnabled val="1"/>
        </dgm:presLayoutVars>
      </dgm:prSet>
      <dgm:spPr/>
    </dgm:pt>
    <dgm:pt modelId="{8B0FFF0E-0A8B-4C8E-A443-24CDFE4228B2}" type="pres">
      <dgm:prSet presAssocID="{AD445C14-85C4-4737-8E60-77FEB86F6F8B}" presName="rect1" presStyleLbl="lnNode1" presStyleIdx="2" presStyleCnt="3" custScaleX="168218" custLinFactNeighborY="-5642"/>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52304" t="-29901" r="-12172" b="-51023"/>
          </a:stretch>
        </a:blipFill>
      </dgm:spPr>
    </dgm:pt>
  </dgm:ptLst>
  <dgm:cxnLst>
    <dgm:cxn modelId="{60D1791B-D265-416C-B2BC-0DF48552591C}" type="presOf" srcId="{AD445C14-85C4-4737-8E60-77FEB86F6F8B}" destId="{68F40883-2D00-4F90-9CE2-59B55B1D298D}" srcOrd="0" destOrd="0" presId="urn:microsoft.com/office/officeart/2008/layout/AlternatingPictureBlocks"/>
    <dgm:cxn modelId="{5EA43722-C980-46C7-8D40-745822287A77}" srcId="{C6BFEB15-5B65-4CB3-B5FB-6A89DF629843}" destId="{AD445C14-85C4-4737-8E60-77FEB86F6F8B}" srcOrd="2" destOrd="0" parTransId="{77153EC6-8ECC-4563-A230-ADF2363CE6D4}" sibTransId="{F792499E-11E1-4B25-B579-8C71AA339842}"/>
    <dgm:cxn modelId="{0757E63E-56B9-4FAC-9C23-BD78302C81F9}" type="presOf" srcId="{3E0F9BB6-19EC-42B5-A98D-52F6003F620D}" destId="{DF89CAC7-FF7C-4B69-91AB-D30A7FD88FC6}" srcOrd="0" destOrd="0" presId="urn:microsoft.com/office/officeart/2008/layout/AlternatingPictureBlocks"/>
    <dgm:cxn modelId="{BACA86D0-1357-4E3D-884F-8A2F25803392}" type="presOf" srcId="{C6BFEB15-5B65-4CB3-B5FB-6A89DF629843}" destId="{C3DCFEF8-BF68-4731-A9E8-06D4C1EFB477}" srcOrd="0" destOrd="0" presId="urn:microsoft.com/office/officeart/2008/layout/AlternatingPictureBlocks"/>
    <dgm:cxn modelId="{90C2D2DF-6D88-4F51-8F7B-2A47AE9B9988}" srcId="{C6BFEB15-5B65-4CB3-B5FB-6A89DF629843}" destId="{3E0F9BB6-19EC-42B5-A98D-52F6003F620D}" srcOrd="1" destOrd="0" parTransId="{05380AD1-7A12-4EFB-BCA1-F113CB9543F5}" sibTransId="{45002A95-C390-452F-9931-FA81BE782464}"/>
    <dgm:cxn modelId="{FEBF93F6-7EF6-4307-8C7D-63CDB24AE1B6}" type="presOf" srcId="{61B44DCE-4AC7-49DA-8F22-CC74D92ED5CA}" destId="{B67F139D-6207-4BDB-882F-8A37BCAAF82D}" srcOrd="0" destOrd="0" presId="urn:microsoft.com/office/officeart/2008/layout/AlternatingPictureBlocks"/>
    <dgm:cxn modelId="{985D2BF8-7821-4A6F-9748-358804D1A874}" srcId="{C6BFEB15-5B65-4CB3-B5FB-6A89DF629843}" destId="{61B44DCE-4AC7-49DA-8F22-CC74D92ED5CA}" srcOrd="0" destOrd="0" parTransId="{6F0DB7B1-1864-4A16-AC68-88E08DC45442}" sibTransId="{DC4853F6-803E-4095-9DAC-49DDFF8E7CE8}"/>
    <dgm:cxn modelId="{7CC7C5F5-D7B9-41D8-887D-9C66135CF0B8}" type="presParOf" srcId="{C3DCFEF8-BF68-4731-A9E8-06D4C1EFB477}" destId="{3E7A4382-6375-48EF-A59A-F6D6634CD9C1}" srcOrd="0" destOrd="0" presId="urn:microsoft.com/office/officeart/2008/layout/AlternatingPictureBlocks"/>
    <dgm:cxn modelId="{88DB1A6C-28F0-4DC1-8641-8E4B048DCCE0}" type="presParOf" srcId="{3E7A4382-6375-48EF-A59A-F6D6634CD9C1}" destId="{B67F139D-6207-4BDB-882F-8A37BCAAF82D}" srcOrd="0" destOrd="0" presId="urn:microsoft.com/office/officeart/2008/layout/AlternatingPictureBlocks"/>
    <dgm:cxn modelId="{3FC60CE3-0CFC-46DD-BB9C-8C088D96F4D8}" type="presParOf" srcId="{3E7A4382-6375-48EF-A59A-F6D6634CD9C1}" destId="{DE466A99-45D4-49ED-9E95-A12A90376C5E}" srcOrd="1" destOrd="0" presId="urn:microsoft.com/office/officeart/2008/layout/AlternatingPictureBlocks"/>
    <dgm:cxn modelId="{462ED970-E0E3-415D-860E-133D26A72D71}" type="presParOf" srcId="{C3DCFEF8-BF68-4731-A9E8-06D4C1EFB477}" destId="{C1C3D9DF-0653-43E7-8473-F810F253A7A8}" srcOrd="1" destOrd="0" presId="urn:microsoft.com/office/officeart/2008/layout/AlternatingPictureBlocks"/>
    <dgm:cxn modelId="{AC2F7123-5B7B-4315-9965-88334BA39189}" type="presParOf" srcId="{C3DCFEF8-BF68-4731-A9E8-06D4C1EFB477}" destId="{BD0B79DC-4EE5-42F1-BF89-46DDB616FCAB}" srcOrd="2" destOrd="0" presId="urn:microsoft.com/office/officeart/2008/layout/AlternatingPictureBlocks"/>
    <dgm:cxn modelId="{3D810FC6-6D0E-4648-9546-DBF1E91C64F5}" type="presParOf" srcId="{BD0B79DC-4EE5-42F1-BF89-46DDB616FCAB}" destId="{DF89CAC7-FF7C-4B69-91AB-D30A7FD88FC6}" srcOrd="0" destOrd="0" presId="urn:microsoft.com/office/officeart/2008/layout/AlternatingPictureBlocks"/>
    <dgm:cxn modelId="{509794C4-32E8-4687-87F3-47911FC86AFB}" type="presParOf" srcId="{BD0B79DC-4EE5-42F1-BF89-46DDB616FCAB}" destId="{DD9CD568-26A2-457F-9C3B-B039F16FC8FE}" srcOrd="1" destOrd="0" presId="urn:microsoft.com/office/officeart/2008/layout/AlternatingPictureBlocks"/>
    <dgm:cxn modelId="{93446940-FBA2-45D1-9060-7837F358A2FB}" type="presParOf" srcId="{C3DCFEF8-BF68-4731-A9E8-06D4C1EFB477}" destId="{0F4B887D-01DC-44B0-883A-2448AC93C3F7}" srcOrd="3" destOrd="0" presId="urn:microsoft.com/office/officeart/2008/layout/AlternatingPictureBlocks"/>
    <dgm:cxn modelId="{E3E2EF4C-A560-4E1E-9BAE-7B9C2F28188B}" type="presParOf" srcId="{C3DCFEF8-BF68-4731-A9E8-06D4C1EFB477}" destId="{B5AF7497-69DC-440A-995E-4838676CC9D5}" srcOrd="4" destOrd="0" presId="urn:microsoft.com/office/officeart/2008/layout/AlternatingPictureBlocks"/>
    <dgm:cxn modelId="{59D0EDC9-9D8A-4091-9A2A-BBD7C56B6AB9}" type="presParOf" srcId="{B5AF7497-69DC-440A-995E-4838676CC9D5}" destId="{68F40883-2D00-4F90-9CE2-59B55B1D298D}" srcOrd="0" destOrd="0" presId="urn:microsoft.com/office/officeart/2008/layout/AlternatingPictureBlocks"/>
    <dgm:cxn modelId="{B79FA038-7A0E-4403-9F41-4E978D4A4EF4}" type="presParOf" srcId="{B5AF7497-69DC-440A-995E-4838676CC9D5}" destId="{8B0FFF0E-0A8B-4C8E-A443-24CDFE4228B2}"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F139D-6207-4BDB-882F-8A37BCAAF82D}">
      <dsp:nvSpPr>
        <dsp:cNvPr id="0" name=""/>
        <dsp:cNvSpPr/>
      </dsp:nvSpPr>
      <dsp:spPr>
        <a:xfrm>
          <a:off x="3617701" y="3294"/>
          <a:ext cx="3131469" cy="1333214"/>
        </a:xfrm>
        <a:prstGeom prst="rect">
          <a:avLst/>
        </a:prstGeom>
        <a:solidFill>
          <a:srgbClr val="1999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Each child is different and some may take a little longer to settle</a:t>
          </a:r>
          <a:endParaRPr lang="en-US" sz="2000" kern="1200" dirty="0"/>
        </a:p>
      </dsp:txBody>
      <dsp:txXfrm>
        <a:off x="3617701" y="3294"/>
        <a:ext cx="3131469" cy="1333214"/>
      </dsp:txXfrm>
    </dsp:sp>
    <dsp:sp modelId="{DE466A99-45D4-49ED-9E95-A12A90376C5E}">
      <dsp:nvSpPr>
        <dsp:cNvPr id="0" name=""/>
        <dsp:cNvSpPr/>
      </dsp:nvSpPr>
      <dsp:spPr>
        <a:xfrm flipH="1">
          <a:off x="1274487" y="3294"/>
          <a:ext cx="2132203" cy="13332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1000" b="-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89CAC7-FF7C-4B69-91AB-D30A7FD88FC6}">
      <dsp:nvSpPr>
        <dsp:cNvPr id="0" name=""/>
        <dsp:cNvSpPr/>
      </dsp:nvSpPr>
      <dsp:spPr>
        <a:xfrm>
          <a:off x="1261842" y="1481269"/>
          <a:ext cx="3355202" cy="1333214"/>
        </a:xfrm>
        <a:prstGeom prst="rect">
          <a:avLst/>
        </a:prstGeom>
        <a:solidFill>
          <a:srgbClr val="1999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Our transition processes are based on the best interests and needs of your child</a:t>
          </a:r>
          <a:endParaRPr lang="en-US" sz="2000" kern="1200" dirty="0"/>
        </a:p>
      </dsp:txBody>
      <dsp:txXfrm>
        <a:off x="1261842" y="1481269"/>
        <a:ext cx="3355202" cy="1333214"/>
      </dsp:txXfrm>
    </dsp:sp>
    <dsp:sp modelId="{DD9CD568-26A2-457F-9C3B-B039F16FC8FE}">
      <dsp:nvSpPr>
        <dsp:cNvPr id="0" name=""/>
        <dsp:cNvSpPr/>
      </dsp:nvSpPr>
      <dsp:spPr>
        <a:xfrm>
          <a:off x="4812158" y="1470523"/>
          <a:ext cx="1946549" cy="1333214"/>
        </a:xfrm>
        <a:prstGeom prst="rect">
          <a:avLst/>
        </a:prstGeom>
        <a:blipFill dpi="0" rotWithShape="1">
          <a:blip xmlns:r="http://schemas.openxmlformats.org/officeDocument/2006/relationships" r:embed="rId2"/>
          <a:srcRect/>
          <a:stretch>
            <a:fillRect l="-40870" t="-24531" r="-5736" b="-4553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F40883-2D00-4F90-9CE2-59B55B1D298D}">
      <dsp:nvSpPr>
        <dsp:cNvPr id="0" name=""/>
        <dsp:cNvSpPr/>
      </dsp:nvSpPr>
      <dsp:spPr>
        <a:xfrm>
          <a:off x="3823622" y="3023718"/>
          <a:ext cx="2947737" cy="1333214"/>
        </a:xfrm>
        <a:prstGeom prst="rect">
          <a:avLst/>
        </a:prstGeom>
        <a:solidFill>
          <a:srgbClr val="1999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We will work with you to help your child to settle and be confident in their new surroundings  </a:t>
          </a:r>
          <a:endParaRPr lang="en-US" sz="2000" kern="1200" dirty="0"/>
        </a:p>
      </dsp:txBody>
      <dsp:txXfrm>
        <a:off x="3823622" y="3023718"/>
        <a:ext cx="2947737" cy="1333214"/>
      </dsp:txXfrm>
    </dsp:sp>
    <dsp:sp modelId="{8B0FFF0E-0A8B-4C8E-A443-24CDFE4228B2}">
      <dsp:nvSpPr>
        <dsp:cNvPr id="0" name=""/>
        <dsp:cNvSpPr/>
      </dsp:nvSpPr>
      <dsp:spPr>
        <a:xfrm>
          <a:off x="1298401" y="3034464"/>
          <a:ext cx="2220279" cy="1333214"/>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52304" t="-29901" r="-12172" b="-5102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6337E6-6BEA-4891-BA4C-03122E4F3692}" type="datetimeFigureOut">
              <a:rPr lang="en-GB" smtClean="0"/>
              <a:t>04/02/2026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43F079-8787-42C7-A1E2-F3AB77833DF5}" type="slidenum">
              <a:rPr lang="en-GB" smtClean="0"/>
              <a:t>‹#›</a:t>
            </a:fld>
            <a:endParaRPr lang="en-GB"/>
          </a:p>
        </p:txBody>
      </p:sp>
    </p:spTree>
    <p:extLst>
      <p:ext uri="{BB962C8B-B14F-4D97-AF65-F5344CB8AC3E}">
        <p14:creationId xmlns:p14="http://schemas.microsoft.com/office/powerpoint/2010/main" val="1040537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E73F2-55BE-4DED-BD00-A7CC6FAF8851}" type="datetimeFigureOut">
              <a:rPr lang="en-GB" smtClean="0"/>
              <a:t>04/02/2026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FBC5D-9444-4997-B900-DD869E0474B9}" type="slidenum">
              <a:rPr lang="en-GB" smtClean="0"/>
              <a:t>‹#›</a:t>
            </a:fld>
            <a:endParaRPr lang="en-GB"/>
          </a:p>
        </p:txBody>
      </p:sp>
    </p:spTree>
    <p:extLst>
      <p:ext uri="{BB962C8B-B14F-4D97-AF65-F5344CB8AC3E}">
        <p14:creationId xmlns:p14="http://schemas.microsoft.com/office/powerpoint/2010/main" val="297426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Insert the school logo, date, time and name of presenter</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Encourage parents to look around the classroom/provision for the first 10 minutes.</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Room</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Set up </a:t>
            </a:r>
            <a:r>
              <a:rPr lang="en-GB" sz="1200" kern="1200" dirty="0">
                <a:solidFill>
                  <a:schemeClr val="tx1"/>
                </a:solidFill>
                <a:effectLst/>
                <a:latin typeface="+mn-lt"/>
                <a:ea typeface="+mn-ea"/>
                <a:cs typeface="+mn-cs"/>
              </a:rPr>
              <a:t>– Think about the best way to arrange the seating, keeping in mind that you will want all parents to see the presentation and to be able to talk in small groups. You may want to play music and offer refreshments as parents arrive.</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Give out </a:t>
            </a:r>
            <a:r>
              <a:rPr lang="en-GB" sz="1200" b="1" kern="1200" dirty="0">
                <a:solidFill>
                  <a:schemeClr val="tx1"/>
                </a:solidFill>
                <a:effectLst/>
                <a:latin typeface="+mn-lt"/>
                <a:ea typeface="+mn-ea"/>
                <a:cs typeface="+mn-cs"/>
              </a:rPr>
              <a:t>induction packs </a:t>
            </a:r>
            <a:r>
              <a:rPr lang="en-GB" sz="1200" kern="1200" dirty="0">
                <a:solidFill>
                  <a:schemeClr val="tx1"/>
                </a:solidFill>
                <a:effectLst/>
                <a:latin typeface="+mn-lt"/>
                <a:ea typeface="+mn-ea"/>
                <a:cs typeface="+mn-cs"/>
              </a:rPr>
              <a:t>as parents enter and keep a register so that you know who has attended. </a:t>
            </a:r>
            <a:endParaRPr lang="en-U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Make sure the </a:t>
            </a:r>
            <a:r>
              <a:rPr lang="en-GB" sz="1200" b="1" kern="1200" dirty="0">
                <a:solidFill>
                  <a:schemeClr val="tx1"/>
                </a:solidFill>
                <a:effectLst/>
                <a:latin typeface="+mn-lt"/>
                <a:ea typeface="+mn-ea"/>
                <a:cs typeface="+mn-cs"/>
              </a:rPr>
              <a:t>evaluation sheets/post-its and pens/pencils </a:t>
            </a:r>
            <a:r>
              <a:rPr lang="en-GB" sz="1200" kern="1200" dirty="0">
                <a:solidFill>
                  <a:schemeClr val="tx1"/>
                </a:solidFill>
                <a:effectLst/>
                <a:latin typeface="+mn-lt"/>
                <a:ea typeface="+mn-ea"/>
                <a:cs typeface="+mn-cs"/>
              </a:rPr>
              <a:t>are on the chairs/tables for parents to access during the induction.</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Welcome the parents/carers and introduce yourself</a:t>
            </a:r>
            <a:endParaRPr lang="en-GB" dirty="0">
              <a:cs typeface="Calibri" panose="020F0502020204030204"/>
            </a:endParaRPr>
          </a:p>
        </p:txBody>
      </p:sp>
      <p:sp>
        <p:nvSpPr>
          <p:cNvPr id="4" name="Slide Number Placeholder 3"/>
          <p:cNvSpPr>
            <a:spLocks noGrp="1"/>
          </p:cNvSpPr>
          <p:nvPr>
            <p:ph type="sldNum" sz="quarter" idx="10"/>
          </p:nvPr>
        </p:nvSpPr>
        <p:spPr/>
        <p:txBody>
          <a:bodyPr/>
          <a:lstStyle/>
          <a:p>
            <a:fld id="{53DFBC5D-9444-4997-B900-DD869E0474B9}" type="slidenum">
              <a:rPr lang="en-GB" smtClean="0"/>
              <a:t>1</a:t>
            </a:fld>
            <a:endParaRPr lang="en-GB"/>
          </a:p>
        </p:txBody>
      </p:sp>
    </p:spTree>
    <p:extLst>
      <p:ext uri="{BB962C8B-B14F-4D97-AF65-F5344CB8AC3E}">
        <p14:creationId xmlns:p14="http://schemas.microsoft.com/office/powerpoint/2010/main" val="359349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Universal Free School Meals</a:t>
            </a:r>
          </a:p>
          <a:p>
            <a:r>
              <a:rPr lang="en-GB" baseline="0" dirty="0"/>
              <a:t>Currently, children in Reception, Year 1 and Year 2 in state funded schools receive a free school lunch. This is government-funded and all children are eligible, respective of parental income or situation.</a:t>
            </a:r>
          </a:p>
          <a:p>
            <a:endParaRPr lang="en-GB" baseline="0" dirty="0"/>
          </a:p>
          <a:p>
            <a:r>
              <a:rPr lang="en-GB" baseline="0" dirty="0"/>
              <a:t>Schools receive additional funding for a number of eligible families such as</a:t>
            </a:r>
          </a:p>
          <a:p>
            <a:r>
              <a:rPr lang="en-GB" baseline="0" dirty="0"/>
              <a:t>-   Those with financial implications that qualify for free school meals </a:t>
            </a:r>
          </a:p>
          <a:p>
            <a:r>
              <a:rPr lang="en-GB" baseline="0" dirty="0"/>
              <a:t>Children with families serving in the regular armed forces or have been registered as a ‘service child’ in the school census since 2011 or a child who has lost a parent/carer serving in the armed forces</a:t>
            </a:r>
          </a:p>
          <a:p>
            <a:pPr marL="171450" indent="-171450">
              <a:buFontTx/>
              <a:buChar char="-"/>
            </a:pPr>
            <a:r>
              <a:rPr lang="en-GB" baseline="0" dirty="0"/>
              <a:t>Child looked after by local authority or in private foster care or has been adopted</a:t>
            </a:r>
          </a:p>
          <a:p>
            <a:pPr marL="171450" indent="-171450">
              <a:buFontTx/>
              <a:buChar char="-"/>
            </a:pPr>
            <a:endParaRPr lang="en-GB" baseline="0" dirty="0"/>
          </a:p>
          <a:p>
            <a:pPr marL="0" indent="0">
              <a:buFontTx/>
              <a:buNone/>
            </a:pPr>
            <a:r>
              <a:rPr lang="en-GB" baseline="0" dirty="0"/>
              <a:t>The school require all parents to complete the appropriate form to check eligibility. </a:t>
            </a:r>
            <a:r>
              <a:rPr lang="en-GB" b="1" baseline="0" dirty="0"/>
              <a:t>(Provide at the induction)</a:t>
            </a:r>
            <a:endParaRPr lang="en-GB" baseline="0" dirty="0"/>
          </a:p>
          <a:p>
            <a:pPr marL="0" indent="0">
              <a:buFontTx/>
              <a:buNone/>
            </a:pPr>
            <a:endParaRPr lang="en-GB" baseline="0" dirty="0"/>
          </a:p>
          <a:p>
            <a:pPr marL="0" indent="0">
              <a:buFontTx/>
              <a:buNone/>
            </a:pPr>
            <a:r>
              <a:rPr lang="en-GB" baseline="0" dirty="0"/>
              <a:t>If your child is eligible, we will, in liaison with parents/carers, allocate the funding to improve their educational outcomes. The funding can be used in a range of ways, including providing specialist equipment/services (for example, speech therapy), enrichment opportunities or in-session support. </a:t>
            </a:r>
            <a:r>
              <a:rPr lang="en-GB" b="1" baseline="0" dirty="0"/>
              <a:t>The school is very discreet with the confidential information you provide and they way in which support in provided.</a:t>
            </a:r>
          </a:p>
          <a:p>
            <a:pPr marL="171450" indent="-171450">
              <a:buFontTx/>
              <a:buChar char="-"/>
            </a:pPr>
            <a:endParaRPr lang="en-GB" baseline="0" dirty="0"/>
          </a:p>
          <a:p>
            <a:endParaRPr lang="en-GB" baseline="0" dirty="0"/>
          </a:p>
        </p:txBody>
      </p:sp>
      <p:sp>
        <p:nvSpPr>
          <p:cNvPr id="4" name="Slide Number Placeholder 3"/>
          <p:cNvSpPr>
            <a:spLocks noGrp="1"/>
          </p:cNvSpPr>
          <p:nvPr>
            <p:ph type="sldNum" sz="quarter" idx="10"/>
          </p:nvPr>
        </p:nvSpPr>
        <p:spPr/>
        <p:txBody>
          <a:bodyPr/>
          <a:lstStyle/>
          <a:p>
            <a:fld id="{53DFBC5D-9444-4997-B900-DD869E0474B9}" type="slidenum">
              <a:rPr lang="en-GB" smtClean="0"/>
              <a:t>10</a:t>
            </a:fld>
            <a:endParaRPr lang="en-GB"/>
          </a:p>
        </p:txBody>
      </p:sp>
    </p:spTree>
    <p:extLst>
      <p:ext uri="{BB962C8B-B14F-4D97-AF65-F5344CB8AC3E}">
        <p14:creationId xmlns:p14="http://schemas.microsoft.com/office/powerpoint/2010/main" val="179140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0" y="320675"/>
            <a:ext cx="3768725" cy="2825750"/>
          </a:xfrm>
        </p:spPr>
      </p:sp>
      <p:sp>
        <p:nvSpPr>
          <p:cNvPr id="3" name="Notes Placeholder 2"/>
          <p:cNvSpPr>
            <a:spLocks noGrp="1"/>
          </p:cNvSpPr>
          <p:nvPr>
            <p:ph type="body" idx="1"/>
          </p:nvPr>
        </p:nvSpPr>
        <p:spPr>
          <a:xfrm>
            <a:off x="281940" y="3223260"/>
            <a:ext cx="6385560" cy="4777740"/>
          </a:xfrm>
        </p:spPr>
        <p:txBody>
          <a:bodyPr/>
          <a:lstStyle/>
          <a:p>
            <a:r>
              <a:rPr lang="en-GB" sz="1200" b="0" i="1" kern="1200" dirty="0">
                <a:solidFill>
                  <a:schemeClr val="tx1"/>
                </a:solidFill>
                <a:effectLst/>
                <a:latin typeface="+mn-lt"/>
                <a:ea typeface="+mn-ea"/>
                <a:cs typeface="+mn-cs"/>
              </a:rPr>
              <a:t>Go through each point and</a:t>
            </a:r>
            <a:r>
              <a:rPr lang="en-GB" sz="1200" b="0" i="1" kern="1200" baseline="0" dirty="0">
                <a:solidFill>
                  <a:schemeClr val="tx1"/>
                </a:solidFill>
                <a:effectLst/>
                <a:latin typeface="+mn-lt"/>
                <a:ea typeface="+mn-ea"/>
                <a:cs typeface="+mn-cs"/>
              </a:rPr>
              <a:t> give information related to the practice in your school and how you as a school help to keep children safe.</a:t>
            </a:r>
            <a:endParaRPr lang="en-GB" sz="1200" b="0" i="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Safeguarding/Child protection </a:t>
            </a:r>
            <a:r>
              <a:rPr lang="en-GB" sz="1200" kern="1200" dirty="0">
                <a:solidFill>
                  <a:schemeClr val="tx1"/>
                </a:solidFill>
                <a:effectLst/>
                <a:latin typeface="+mn-lt"/>
                <a:ea typeface="+mn-ea"/>
                <a:cs typeface="+mn-cs"/>
              </a:rPr>
              <a:t> Children have a right to be cared for and protected and that protecting them is everyone’s responsibility.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Explain that it is everyone's duty to respond to concerns about a child's safety. All staff are trained and follow procedures in the schools/settings Child Protection policy (copy on the website).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Mobile Phones </a:t>
            </a:r>
            <a:r>
              <a:rPr lang="en-US" sz="1200" kern="1200" dirty="0">
                <a:solidFill>
                  <a:schemeClr val="tx1"/>
                </a:solidFill>
                <a:effectLst/>
                <a:latin typeface="+mn-lt"/>
                <a:ea typeface="+mn-ea"/>
                <a:cs typeface="+mn-cs"/>
              </a:rPr>
              <a:t>explain why mobile phones must not be used in school/setting. Talk about why it can be dangerous to share children’s photographs on the internet and your school/setting policy regarding taking photos at school/setting events. Explain how the school/setting keep the children safe when using the internet. Tell parent’s where to find the policy (school/setting website).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Road safety and parking </a:t>
            </a:r>
            <a:r>
              <a:rPr lang="en-US" sz="1200" kern="1200" dirty="0">
                <a:solidFill>
                  <a:schemeClr val="tx1"/>
                </a:solidFill>
                <a:effectLst/>
                <a:latin typeface="+mn-lt"/>
                <a:ea typeface="+mn-ea"/>
                <a:cs typeface="+mn-cs"/>
              </a:rPr>
              <a:t>– promote walking to school but if using a car explain safe places to park. Talk about teaching children to cross the road safely.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Drop off and collection procedures </a:t>
            </a:r>
            <a:r>
              <a:rPr lang="en-US" sz="1200" kern="1200" dirty="0">
                <a:solidFill>
                  <a:schemeClr val="tx1"/>
                </a:solidFill>
                <a:effectLst/>
                <a:latin typeface="+mn-lt"/>
                <a:ea typeface="+mn-ea"/>
                <a:cs typeface="+mn-cs"/>
              </a:rPr>
              <a:t>- a password is required if unknown adults are collecting. Talk about making sure that gates/doors are closed and ensure that children hold an adult’s hand when leaving the building.</a:t>
            </a:r>
          </a:p>
          <a:p>
            <a:r>
              <a:rPr lang="en-US" sz="1200" b="1" kern="1200" dirty="0">
                <a:solidFill>
                  <a:schemeClr val="tx1"/>
                </a:solidFill>
                <a:effectLst/>
                <a:latin typeface="+mn-lt"/>
                <a:ea typeface="+mn-ea"/>
                <a:cs typeface="+mn-cs"/>
              </a:rPr>
              <a:t>Accidents</a:t>
            </a:r>
            <a:r>
              <a:rPr lang="en-US" sz="1200" kern="1200" dirty="0">
                <a:solidFill>
                  <a:schemeClr val="tx1"/>
                </a:solidFill>
                <a:effectLst/>
                <a:latin typeface="+mn-lt"/>
                <a:ea typeface="+mn-ea"/>
                <a:cs typeface="+mn-cs"/>
              </a:rPr>
              <a:t> - explain how the school manage accidents and that first aid is administered in line with the school/setting policy. Talk about the fact that accidents are recorded and how risk assessments are undertaken to manage potential hazards. </a:t>
            </a:r>
          </a:p>
          <a:p>
            <a:r>
              <a:rPr lang="en-US" sz="1200" b="1" kern="1200" dirty="0">
                <a:solidFill>
                  <a:schemeClr val="tx1"/>
                </a:solidFill>
                <a:effectLst/>
                <a:latin typeface="+mn-lt"/>
                <a:ea typeface="+mn-ea"/>
                <a:cs typeface="+mn-cs"/>
              </a:rPr>
              <a:t>Existing injuries </a:t>
            </a:r>
            <a:r>
              <a:rPr lang="en-US" sz="1200" kern="1200" dirty="0">
                <a:solidFill>
                  <a:schemeClr val="tx1"/>
                </a:solidFill>
                <a:effectLst/>
                <a:latin typeface="+mn-lt"/>
                <a:ea typeface="+mn-ea"/>
                <a:cs typeface="+mn-cs"/>
              </a:rPr>
              <a:t>- explain that if a child arrives at school/setting with an injury, as part of safeguarding procedures parents/</a:t>
            </a:r>
            <a:r>
              <a:rPr lang="en-US" sz="1200" kern="1200" dirty="0" err="1">
                <a:solidFill>
                  <a:schemeClr val="tx1"/>
                </a:solidFill>
                <a:effectLst/>
                <a:latin typeface="+mn-lt"/>
                <a:ea typeface="+mn-ea"/>
                <a:cs typeface="+mn-cs"/>
              </a:rPr>
              <a:t>carers</a:t>
            </a:r>
            <a:r>
              <a:rPr lang="en-US" sz="1200" kern="1200" dirty="0">
                <a:solidFill>
                  <a:schemeClr val="tx1"/>
                </a:solidFill>
                <a:effectLst/>
                <a:latin typeface="+mn-lt"/>
                <a:ea typeface="+mn-ea"/>
                <a:cs typeface="+mn-cs"/>
              </a:rPr>
              <a:t> will be asked to complete an 'Existing Injury'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First Aid </a:t>
            </a:r>
            <a:r>
              <a:rPr lang="en-US" sz="1200" kern="1200" dirty="0">
                <a:solidFill>
                  <a:schemeClr val="tx1"/>
                </a:solidFill>
                <a:effectLst/>
                <a:latin typeface="+mn-lt"/>
                <a:ea typeface="+mn-ea"/>
                <a:cs typeface="+mn-cs"/>
              </a:rPr>
              <a:t>– use your school’s First Aid policy to explain how and when you administer first aid. For example, talk about staff being first aid trained and that parents are asked to sign injury forms.  Reassure parents that they would be contacted regarding any serious injuries that require further medical attention such as a head injury.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GB" dirty="0"/>
          </a:p>
          <a:p>
            <a:endParaRPr lang="en-GB" dirty="0"/>
          </a:p>
        </p:txBody>
      </p:sp>
      <p:sp>
        <p:nvSpPr>
          <p:cNvPr id="4" name="Slide Number Placeholder 3"/>
          <p:cNvSpPr>
            <a:spLocks noGrp="1"/>
          </p:cNvSpPr>
          <p:nvPr>
            <p:ph type="sldNum" sz="quarter" idx="10"/>
          </p:nvPr>
        </p:nvSpPr>
        <p:spPr/>
        <p:txBody>
          <a:bodyPr/>
          <a:lstStyle/>
          <a:p>
            <a:fld id="{53DFBC5D-9444-4997-B900-DD869E0474B9}" type="slidenum">
              <a:rPr lang="en-GB" smtClean="0"/>
              <a:t>11</a:t>
            </a:fld>
            <a:endParaRPr lang="en-GB"/>
          </a:p>
        </p:txBody>
      </p:sp>
    </p:spTree>
    <p:extLst>
      <p:ext uri="{BB962C8B-B14F-4D97-AF65-F5344CB8AC3E}">
        <p14:creationId xmlns:p14="http://schemas.microsoft.com/office/powerpoint/2010/main" val="2575030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49438" y="249238"/>
            <a:ext cx="3189287" cy="2392362"/>
          </a:xfrm>
        </p:spPr>
      </p:sp>
      <p:sp>
        <p:nvSpPr>
          <p:cNvPr id="3" name="Notes Placeholder 2"/>
          <p:cNvSpPr>
            <a:spLocks noGrp="1"/>
          </p:cNvSpPr>
          <p:nvPr>
            <p:ph type="body" idx="1"/>
          </p:nvPr>
        </p:nvSpPr>
        <p:spPr>
          <a:xfrm>
            <a:off x="403860" y="2727960"/>
            <a:ext cx="6278880" cy="432816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1" kern="1200" dirty="0">
                <a:solidFill>
                  <a:schemeClr val="tx1"/>
                </a:solidFill>
                <a:effectLst/>
              </a:rPr>
              <a:t>Go through each point and</a:t>
            </a:r>
            <a:r>
              <a:rPr lang="en-GB" sz="1100" b="0" i="1" kern="1200" baseline="0" dirty="0">
                <a:solidFill>
                  <a:schemeClr val="tx1"/>
                </a:solidFill>
                <a:effectLst/>
              </a:rPr>
              <a:t> give information on how parents/carers can help support the school to keep children safe</a:t>
            </a:r>
            <a:endParaRPr lang="en-GB" sz="1100" b="0" i="1" kern="1200" dirty="0">
              <a:solidFill>
                <a:schemeClr val="tx1"/>
              </a:solidFill>
              <a:effectLst/>
            </a:endParaRPr>
          </a:p>
          <a:p>
            <a:r>
              <a:rPr lang="en-US" sz="1100" b="1" kern="1200" dirty="0">
                <a:solidFill>
                  <a:schemeClr val="tx1"/>
                </a:solidFill>
                <a:effectLst/>
              </a:rPr>
              <a:t>Children who are unwell </a:t>
            </a:r>
            <a:r>
              <a:rPr lang="en-US" sz="1100" kern="1200" dirty="0">
                <a:solidFill>
                  <a:schemeClr val="tx1"/>
                </a:solidFill>
                <a:effectLst/>
              </a:rPr>
              <a:t>– explain the school policy keep a child off school at least 48 hours after the last attack of vomiting and diarrhea (quote NHS guidelines) informing the school/setting regarding contagious/infectious illnesses</a:t>
            </a:r>
          </a:p>
          <a:p>
            <a:r>
              <a:rPr lang="en-US" sz="1100" kern="1200" dirty="0">
                <a:solidFill>
                  <a:schemeClr val="tx1"/>
                </a:solidFill>
                <a:effectLst/>
              </a:rPr>
              <a:t> </a:t>
            </a:r>
            <a:r>
              <a:rPr lang="en-US" sz="1100" b="1" kern="1200" dirty="0">
                <a:solidFill>
                  <a:schemeClr val="tx1"/>
                </a:solidFill>
                <a:effectLst/>
              </a:rPr>
              <a:t>Medication </a:t>
            </a:r>
            <a:r>
              <a:rPr lang="en-US" sz="1100" kern="1200" dirty="0">
                <a:solidFill>
                  <a:schemeClr val="tx1"/>
                </a:solidFill>
                <a:effectLst/>
              </a:rPr>
              <a:t>–policy on administering medication (for example, antibiotics or paracetamol) parents/</a:t>
            </a:r>
            <a:r>
              <a:rPr lang="en-US" sz="1100" kern="1200" dirty="0" err="1">
                <a:solidFill>
                  <a:schemeClr val="tx1"/>
                </a:solidFill>
                <a:effectLst/>
              </a:rPr>
              <a:t>carers</a:t>
            </a:r>
            <a:r>
              <a:rPr lang="en-US" sz="1100" kern="1200" dirty="0">
                <a:solidFill>
                  <a:schemeClr val="tx1"/>
                </a:solidFill>
                <a:effectLst/>
              </a:rPr>
              <a:t> responsibility to inform the school if their child is taking or requires any type of medication. </a:t>
            </a:r>
          </a:p>
          <a:p>
            <a:r>
              <a:rPr lang="en-US" sz="1100" kern="1200" dirty="0">
                <a:solidFill>
                  <a:schemeClr val="tx1"/>
                </a:solidFill>
                <a:effectLst/>
              </a:rPr>
              <a:t> </a:t>
            </a:r>
            <a:r>
              <a:rPr lang="en-US" sz="1100" b="1" kern="1200" dirty="0">
                <a:solidFill>
                  <a:schemeClr val="tx1"/>
                </a:solidFill>
                <a:effectLst/>
              </a:rPr>
              <a:t>Individual medical needs </a:t>
            </a:r>
            <a:r>
              <a:rPr lang="en-US" sz="1100" kern="1200" dirty="0">
                <a:solidFill>
                  <a:schemeClr val="tx1"/>
                </a:solidFill>
                <a:effectLst/>
              </a:rPr>
              <a:t>–vital for parents to share information about their child’s individual medical needs such as allergies so that a Health Care Plan (HCP) can be completed with the parent/</a:t>
            </a:r>
            <a:r>
              <a:rPr lang="en-US" sz="1100" kern="1200" dirty="0" err="1">
                <a:solidFill>
                  <a:schemeClr val="tx1"/>
                </a:solidFill>
                <a:effectLst/>
              </a:rPr>
              <a:t>carer</a:t>
            </a:r>
            <a:endParaRPr lang="en-US" sz="1100" kern="1200" dirty="0">
              <a:solidFill>
                <a:schemeClr val="tx1"/>
              </a:solidFill>
              <a:effectLst/>
            </a:endParaRPr>
          </a:p>
          <a:p>
            <a:r>
              <a:rPr lang="en-GB" sz="1100" kern="1200" dirty="0">
                <a:solidFill>
                  <a:schemeClr val="tx1"/>
                </a:solidFill>
                <a:effectLst/>
              </a:rPr>
              <a:t>Explain the </a:t>
            </a:r>
            <a:r>
              <a:rPr lang="en-GB" sz="1100" b="1" kern="1200" dirty="0">
                <a:solidFill>
                  <a:schemeClr val="tx1"/>
                </a:solidFill>
                <a:effectLst/>
              </a:rPr>
              <a:t>healthy eating policy </a:t>
            </a:r>
            <a:r>
              <a:rPr lang="en-GB" sz="1100" kern="1200" dirty="0">
                <a:solidFill>
                  <a:schemeClr val="tx1"/>
                </a:solidFill>
                <a:effectLst/>
              </a:rPr>
              <a:t>and share examples of a healthy packed lunch. Remind parents to name lunch bags, containers etc. Talk about arrangements for snack in the early years and whether parents contribute. Explain the school’s procedures for children accessing drinks of water. Talk about the policy regarding bringing in food for a child’s birthday. </a:t>
            </a:r>
            <a:endParaRPr lang="en-US" sz="1100" kern="1200" dirty="0">
              <a:solidFill>
                <a:schemeClr val="tx1"/>
              </a:solidFill>
              <a:effectLst/>
            </a:endParaRPr>
          </a:p>
          <a:p>
            <a:r>
              <a:rPr lang="en-GB" sz="1100" kern="1200" dirty="0">
                <a:solidFill>
                  <a:schemeClr val="tx1"/>
                </a:solidFill>
                <a:effectLst/>
              </a:rPr>
              <a:t>Discuss possible </a:t>
            </a:r>
            <a:r>
              <a:rPr lang="en-GB" sz="1100" b="1" kern="1200" dirty="0">
                <a:solidFill>
                  <a:schemeClr val="tx1"/>
                </a:solidFill>
                <a:effectLst/>
              </a:rPr>
              <a:t>allergies </a:t>
            </a:r>
            <a:r>
              <a:rPr lang="en-GB" sz="1100" kern="1200" dirty="0">
                <a:solidFill>
                  <a:schemeClr val="tx1"/>
                </a:solidFill>
                <a:effectLst/>
              </a:rPr>
              <a:t>and how these are managed in school. For example, a ‘no nut policy.’ Other dietary requirements such as dairy/religious/veganism</a:t>
            </a:r>
          </a:p>
          <a:p>
            <a:r>
              <a:rPr lang="en-US" sz="1100" kern="1200" dirty="0">
                <a:solidFill>
                  <a:schemeClr val="tx1"/>
                </a:solidFill>
                <a:effectLst/>
              </a:rPr>
              <a:t>Emphasise the importance of </a:t>
            </a:r>
            <a:r>
              <a:rPr lang="en-US" sz="1100" b="1" kern="1200" dirty="0">
                <a:solidFill>
                  <a:schemeClr val="tx1"/>
                </a:solidFill>
                <a:effectLst/>
              </a:rPr>
              <a:t>regular attendance</a:t>
            </a:r>
            <a:r>
              <a:rPr lang="en-US" sz="1100" kern="1200" dirty="0">
                <a:solidFill>
                  <a:schemeClr val="tx1"/>
                </a:solidFill>
                <a:effectLst/>
              </a:rPr>
              <a:t>, 96% attendance expected. Explain how it helps children to have a good routine and that children who attend regularly, settle more easily and make better progress with learning and development. </a:t>
            </a:r>
          </a:p>
          <a:p>
            <a:r>
              <a:rPr lang="en-US" sz="1100" kern="1200" dirty="0">
                <a:solidFill>
                  <a:schemeClr val="tx1"/>
                </a:solidFill>
                <a:effectLst/>
              </a:rPr>
              <a:t>Children can sometimes be unwell and in which case they need to rest at home.</a:t>
            </a:r>
          </a:p>
          <a:p>
            <a:r>
              <a:rPr lang="en-US" sz="1100" kern="1200" dirty="0">
                <a:solidFill>
                  <a:schemeClr val="tx1"/>
                </a:solidFill>
                <a:effectLst/>
              </a:rPr>
              <a:t>Explain the school’s/setting’s procedures and policy regarding the parent’s responsibility in alerting the school/setting if a child is absent or if they change address and contact details. </a:t>
            </a:r>
          </a:p>
          <a:p>
            <a:r>
              <a:rPr lang="en-US" sz="1100" kern="1200" dirty="0">
                <a:solidFill>
                  <a:schemeClr val="tx1"/>
                </a:solidFill>
                <a:effectLst/>
              </a:rPr>
              <a:t>Talk about how parents will be informed about their child’s attendance and any incentives for good attendance</a:t>
            </a:r>
            <a:r>
              <a:rPr lang="en-US" sz="1100" kern="1200" baseline="0" dirty="0">
                <a:solidFill>
                  <a:schemeClr val="tx1"/>
                </a:solidFill>
                <a:effectLst/>
              </a:rPr>
              <a:t> (if applicable)</a:t>
            </a:r>
            <a:r>
              <a:rPr lang="en-US" sz="1100" kern="1200" dirty="0">
                <a:solidFill>
                  <a:schemeClr val="tx1"/>
                </a:solidFill>
                <a:effectLst/>
              </a:rPr>
              <a:t> </a:t>
            </a:r>
          </a:p>
          <a:p>
            <a:r>
              <a:rPr lang="en-US" sz="1100" b="1" kern="1200" dirty="0">
                <a:solidFill>
                  <a:schemeClr val="tx1"/>
                </a:solidFill>
                <a:effectLst/>
              </a:rPr>
              <a:t>Uniform</a:t>
            </a:r>
            <a:r>
              <a:rPr lang="en-US" sz="1100" kern="1200" dirty="0">
                <a:solidFill>
                  <a:schemeClr val="tx1"/>
                </a:solidFill>
                <a:effectLst/>
              </a:rPr>
              <a:t> –what is needed and where it can be purchased, including a book and PE bags (some families new to our education system may not know what is expected). Alert parents to the availability of secondhand uniform. Talk about suitable types of shoes and that all clothing must be named including footwear, coats, scarves and gloves.  </a:t>
            </a:r>
          </a:p>
          <a:p>
            <a:r>
              <a:rPr lang="en-US" sz="1100" b="1" kern="1200" dirty="0">
                <a:solidFill>
                  <a:schemeClr val="tx1"/>
                </a:solidFill>
                <a:effectLst/>
              </a:rPr>
              <a:t>Wellington boots </a:t>
            </a:r>
            <a:r>
              <a:rPr lang="en-US" sz="1100" kern="1200" dirty="0">
                <a:solidFill>
                  <a:schemeClr val="tx1"/>
                </a:solidFill>
                <a:effectLst/>
              </a:rPr>
              <a:t>–to be kept at school/setting as children play outside in all weathers (including the rain). These must be named.  </a:t>
            </a:r>
          </a:p>
          <a:p>
            <a:r>
              <a:rPr lang="en-US" sz="1100" b="1" kern="1200" dirty="0">
                <a:solidFill>
                  <a:schemeClr val="tx1"/>
                </a:solidFill>
                <a:effectLst/>
              </a:rPr>
              <a:t>Outdoor policy </a:t>
            </a:r>
            <a:r>
              <a:rPr lang="en-US" sz="1100" kern="1200" dirty="0">
                <a:solidFill>
                  <a:schemeClr val="tx1"/>
                </a:solidFill>
                <a:effectLst/>
              </a:rPr>
              <a:t>- Clothes for cold weather – emphasis the importance of outdoor learning and that that there is no such thing as unsuitable weather just unsuitable clothing. Give examples of appropriate clothing for outdoor play in cold weather.  </a:t>
            </a:r>
          </a:p>
          <a:p>
            <a:r>
              <a:rPr lang="en-US" sz="1100" b="1" kern="1200" dirty="0">
                <a:solidFill>
                  <a:schemeClr val="tx1"/>
                </a:solidFill>
                <a:effectLst/>
              </a:rPr>
              <a:t>Clothes for warm weather </a:t>
            </a:r>
            <a:r>
              <a:rPr lang="en-US" sz="1100" kern="1200" dirty="0">
                <a:solidFill>
                  <a:schemeClr val="tx1"/>
                </a:solidFill>
                <a:effectLst/>
              </a:rPr>
              <a:t>– explain the school/setting’s sunscreen policy. Advise parents to provide sunhats, cotton clothing that protects the child’s arms. Explain how children have access to drinks of water. </a:t>
            </a:r>
          </a:p>
          <a:p>
            <a:r>
              <a:rPr lang="en-US" sz="1100" b="1" kern="1200" dirty="0">
                <a:solidFill>
                  <a:schemeClr val="tx1"/>
                </a:solidFill>
                <a:effectLst/>
              </a:rPr>
              <a:t>Remind parents that everything needs to be named</a:t>
            </a:r>
            <a:r>
              <a:rPr lang="en-US" sz="1100" kern="1200" dirty="0">
                <a:solidFill>
                  <a:schemeClr val="tx1"/>
                </a:solidFill>
                <a:effectLst/>
              </a:rPr>
              <a:t>.</a:t>
            </a:r>
          </a:p>
          <a:p>
            <a:endParaRPr lang="en-US" sz="1100" kern="1200" dirty="0">
              <a:solidFill>
                <a:schemeClr val="tx1"/>
              </a:solidFill>
              <a:effectLst/>
            </a:endParaRPr>
          </a:p>
          <a:p>
            <a:endParaRPr lang="en-US" sz="1100" kern="1200" dirty="0">
              <a:solidFill>
                <a:schemeClr val="tx1"/>
              </a:solidFill>
              <a:effectLst/>
            </a:endParaRPr>
          </a:p>
          <a:p>
            <a:endParaRPr lang="en-GB" sz="1100" dirty="0"/>
          </a:p>
        </p:txBody>
      </p:sp>
      <p:sp>
        <p:nvSpPr>
          <p:cNvPr id="4" name="Slide Number Placeholder 3"/>
          <p:cNvSpPr>
            <a:spLocks noGrp="1"/>
          </p:cNvSpPr>
          <p:nvPr>
            <p:ph type="sldNum" sz="quarter" idx="10"/>
          </p:nvPr>
        </p:nvSpPr>
        <p:spPr/>
        <p:txBody>
          <a:bodyPr/>
          <a:lstStyle/>
          <a:p>
            <a:fld id="{53DFBC5D-9444-4997-B900-DD869E0474B9}" type="slidenum">
              <a:rPr lang="en-GB" smtClean="0"/>
              <a:t>12</a:t>
            </a:fld>
            <a:endParaRPr lang="en-GB"/>
          </a:p>
        </p:txBody>
      </p:sp>
    </p:spTree>
    <p:extLst>
      <p:ext uri="{BB962C8B-B14F-4D97-AF65-F5344CB8AC3E}">
        <p14:creationId xmlns:p14="http://schemas.microsoft.com/office/powerpoint/2010/main" val="3683688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Edit to suit what is in place in your school/setting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dirty="0">
                <a:solidFill>
                  <a:schemeClr val="tx1"/>
                </a:solidFill>
                <a:effectLst/>
                <a:latin typeface="+mn-lt"/>
                <a:ea typeface="+mn-ea"/>
                <a:cs typeface="+mn-cs"/>
              </a:rPr>
              <a:t>Add your website</a:t>
            </a:r>
            <a:r>
              <a:rPr lang="en-GB" sz="1200" b="1" i="1" kern="1200" baseline="0" dirty="0">
                <a:solidFill>
                  <a:schemeClr val="tx1"/>
                </a:solidFill>
                <a:effectLst/>
                <a:latin typeface="+mn-lt"/>
                <a:ea typeface="+mn-ea"/>
                <a:cs typeface="+mn-cs"/>
              </a:rPr>
              <a:t> address, </a:t>
            </a:r>
            <a:r>
              <a:rPr lang="en-GB" sz="1200" b="1" i="1" kern="1200" baseline="0" dirty="0" err="1">
                <a:solidFill>
                  <a:schemeClr val="tx1"/>
                </a:solidFill>
                <a:effectLst/>
                <a:latin typeface="+mn-lt"/>
                <a:ea typeface="+mn-ea"/>
                <a:cs typeface="+mn-cs"/>
              </a:rPr>
              <a:t>facebook</a:t>
            </a:r>
            <a:r>
              <a:rPr lang="en-GB" sz="1200" b="1" i="1" kern="1200" baseline="0" dirty="0">
                <a:solidFill>
                  <a:schemeClr val="tx1"/>
                </a:solidFill>
                <a:effectLst/>
                <a:latin typeface="+mn-lt"/>
                <a:ea typeface="+mn-ea"/>
                <a:cs typeface="+mn-cs"/>
              </a:rPr>
              <a:t> page, twitter account details </a:t>
            </a:r>
            <a:endParaRPr lang="en-US" sz="1200" b="1" kern="1200" dirty="0">
              <a:solidFill>
                <a:schemeClr val="tx1"/>
              </a:solidFill>
              <a:effectLst/>
              <a:latin typeface="+mn-lt"/>
              <a:ea typeface="+mn-ea"/>
              <a:cs typeface="+mn-cs"/>
            </a:endParaRPr>
          </a:p>
          <a:p>
            <a:endParaRPr lang="en-GB" i="1" dirty="0"/>
          </a:p>
        </p:txBody>
      </p:sp>
      <p:sp>
        <p:nvSpPr>
          <p:cNvPr id="4" name="Slide Number Placeholder 3"/>
          <p:cNvSpPr>
            <a:spLocks noGrp="1"/>
          </p:cNvSpPr>
          <p:nvPr>
            <p:ph type="sldNum" sz="quarter" idx="10"/>
          </p:nvPr>
        </p:nvSpPr>
        <p:spPr/>
        <p:txBody>
          <a:bodyPr/>
          <a:lstStyle/>
          <a:p>
            <a:fld id="{53DFBC5D-9444-4997-B900-DD869E0474B9}" type="slidenum">
              <a:rPr lang="en-GB" smtClean="0"/>
              <a:t>13</a:t>
            </a:fld>
            <a:endParaRPr lang="en-GB"/>
          </a:p>
        </p:txBody>
      </p:sp>
    </p:spTree>
    <p:extLst>
      <p:ext uri="{BB962C8B-B14F-4D97-AF65-F5344CB8AC3E}">
        <p14:creationId xmlns:p14="http://schemas.microsoft.com/office/powerpoint/2010/main" val="2356865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activities in toolkit and describe some e.g. treasure hunt or getting ready</a:t>
            </a:r>
            <a:r>
              <a:rPr lang="en-GB" baseline="0" dirty="0"/>
              <a:t> for school</a:t>
            </a:r>
          </a:p>
          <a:p>
            <a:endParaRPr lang="en-GB" baseline="0" dirty="0"/>
          </a:p>
          <a:p>
            <a:r>
              <a:rPr lang="en-GB" baseline="0" dirty="0"/>
              <a:t>Mention family centres and library reading challenge</a:t>
            </a:r>
          </a:p>
          <a:p>
            <a:endParaRPr lang="en-GB" dirty="0"/>
          </a:p>
        </p:txBody>
      </p:sp>
      <p:sp>
        <p:nvSpPr>
          <p:cNvPr id="4" name="Slide Number Placeholder 3"/>
          <p:cNvSpPr>
            <a:spLocks noGrp="1"/>
          </p:cNvSpPr>
          <p:nvPr>
            <p:ph type="sldNum" sz="quarter" idx="10"/>
          </p:nvPr>
        </p:nvSpPr>
        <p:spPr/>
        <p:txBody>
          <a:bodyPr/>
          <a:lstStyle/>
          <a:p>
            <a:fld id="{53DFBC5D-9444-4997-B900-DD869E0474B9}" type="slidenum">
              <a:rPr lang="en-GB" smtClean="0"/>
              <a:t>14</a:t>
            </a:fld>
            <a:endParaRPr lang="en-GB"/>
          </a:p>
        </p:txBody>
      </p:sp>
    </p:spTree>
    <p:extLst>
      <p:ext uri="{BB962C8B-B14F-4D97-AF65-F5344CB8AC3E}">
        <p14:creationId xmlns:p14="http://schemas.microsoft.com/office/powerpoint/2010/main" val="1671962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Activity - </a:t>
            </a:r>
            <a:r>
              <a:rPr lang="en-GB" sz="1200" kern="1200" dirty="0">
                <a:solidFill>
                  <a:schemeClr val="tx1"/>
                </a:solidFill>
                <a:effectLst/>
                <a:latin typeface="+mn-lt"/>
                <a:ea typeface="+mn-ea"/>
                <a:cs typeface="+mn-cs"/>
              </a:rPr>
              <a:t>Ask parents to complete the </a:t>
            </a:r>
            <a:r>
              <a:rPr lang="en-GB" sz="1200" b="1" i="1" kern="1200" dirty="0">
                <a:solidFill>
                  <a:schemeClr val="tx1"/>
                </a:solidFill>
                <a:effectLst/>
                <a:latin typeface="+mn-lt"/>
                <a:ea typeface="+mn-ea"/>
                <a:cs typeface="+mn-cs"/>
              </a:rPr>
              <a:t>after </a:t>
            </a:r>
            <a:r>
              <a:rPr lang="en-GB" sz="1200" kern="1200" dirty="0">
                <a:solidFill>
                  <a:schemeClr val="tx1"/>
                </a:solidFill>
                <a:effectLst/>
                <a:latin typeface="+mn-lt"/>
                <a:ea typeface="+mn-ea"/>
                <a:cs typeface="+mn-cs"/>
              </a:rPr>
              <a:t>section of the evaluation form and to add any comments below. Evaluations are anonymous, remind them to leave the form for you before they leave.</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3DFBC5D-9444-4997-B900-DD869E0474B9}" type="slidenum">
              <a:rPr lang="en-GB" smtClean="0"/>
              <a:t>15</a:t>
            </a:fld>
            <a:endParaRPr lang="en-GB"/>
          </a:p>
        </p:txBody>
      </p:sp>
    </p:spTree>
    <p:extLst>
      <p:ext uri="{BB962C8B-B14F-4D97-AF65-F5344CB8AC3E}">
        <p14:creationId xmlns:p14="http://schemas.microsoft.com/office/powerpoint/2010/main" val="2282969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Activity </a:t>
            </a:r>
            <a:r>
              <a:rPr lang="en-GB" sz="1200" kern="1200" dirty="0">
                <a:solidFill>
                  <a:schemeClr val="tx1"/>
                </a:solidFill>
                <a:effectLst/>
                <a:latin typeface="+mn-lt"/>
                <a:ea typeface="+mn-ea"/>
                <a:cs typeface="+mn-cs"/>
              </a:rPr>
              <a:t>Encourage parents to take photos that can be shared with their child. Ensure that photos/information of children are removed/covered in the setting</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3DFBC5D-9444-4997-B900-DD869E0474B9}" type="slidenum">
              <a:rPr lang="en-GB" smtClean="0"/>
              <a:t>16</a:t>
            </a:fld>
            <a:endParaRPr lang="en-GB"/>
          </a:p>
        </p:txBody>
      </p:sp>
    </p:spTree>
    <p:extLst>
      <p:ext uri="{BB962C8B-B14F-4D97-AF65-F5344CB8AC3E}">
        <p14:creationId xmlns:p14="http://schemas.microsoft.com/office/powerpoint/2010/main" val="3611770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Ensure you have 10 minutes for any questions</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Remind parents that if something is worrying them now or when then child starts school/nursery it is important that they discuss their concerns with the class teacher or child’s key person.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If you have any questions personal to your family there will be an opportunity to ask these at the home visit or at a specially arranged meeting.</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Mention use of parent volunteers and how</a:t>
            </a:r>
            <a:r>
              <a:rPr lang="en-GB" sz="1200" b="1" kern="1200" baseline="0" dirty="0">
                <a:solidFill>
                  <a:schemeClr val="tx1"/>
                </a:solidFill>
                <a:effectLst/>
                <a:latin typeface="+mn-lt"/>
                <a:ea typeface="+mn-ea"/>
                <a:cs typeface="+mn-cs"/>
              </a:rPr>
              <a:t> you welcome this but DBS clearance will need to be completed. Explain how they could do this if anyone shows interest.</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3DFBC5D-9444-4997-B900-DD869E0474B9}" type="slidenum">
              <a:rPr lang="en-GB" smtClean="0"/>
              <a:t>17</a:t>
            </a:fld>
            <a:endParaRPr lang="en-GB"/>
          </a:p>
        </p:txBody>
      </p:sp>
    </p:spTree>
    <p:extLst>
      <p:ext uri="{BB962C8B-B14F-4D97-AF65-F5344CB8AC3E}">
        <p14:creationId xmlns:p14="http://schemas.microsoft.com/office/powerpoint/2010/main" val="1778926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Insert important dates for example</a:t>
            </a:r>
            <a:r>
              <a:rPr lang="en-GB" sz="1200" b="1" kern="1200" baseline="0" dirty="0">
                <a:solidFill>
                  <a:schemeClr val="tx1"/>
                </a:solidFill>
                <a:effectLst/>
                <a:latin typeface="+mn-lt"/>
                <a:ea typeface="+mn-ea"/>
                <a:cs typeface="+mn-cs"/>
              </a:rPr>
              <a:t>   transition visit dates; sports day; any future parent events </a:t>
            </a:r>
          </a:p>
          <a:p>
            <a:endParaRPr lang="en-GB" sz="1200" b="1" kern="1200" baseline="0" dirty="0">
              <a:solidFill>
                <a:schemeClr val="tx1"/>
              </a:solidFill>
              <a:effectLst/>
              <a:latin typeface="+mn-lt"/>
              <a:ea typeface="+mn-ea"/>
              <a:cs typeface="+mn-cs"/>
            </a:endParaRPr>
          </a:p>
          <a:p>
            <a:r>
              <a:rPr lang="en-GB" sz="1200" b="1" kern="1200" baseline="0" dirty="0">
                <a:solidFill>
                  <a:schemeClr val="tx1"/>
                </a:solidFill>
                <a:effectLst/>
                <a:latin typeface="+mn-lt"/>
                <a:ea typeface="+mn-ea"/>
                <a:cs typeface="+mn-cs"/>
              </a:rPr>
              <a:t>Consider hosting curriculum workshops in the autumn term with the final weekly routine highlighting P.E. days etc. and focusing on supporting specific areas of learning such as phonics, early reading and writing and early maths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53DFBC5D-9444-4997-B900-DD869E0474B9}" type="slidenum">
              <a:rPr lang="en-GB" smtClean="0"/>
              <a:t>18</a:t>
            </a:fld>
            <a:endParaRPr lang="en-GB"/>
          </a:p>
        </p:txBody>
      </p:sp>
    </p:spTree>
    <p:extLst>
      <p:ext uri="{BB962C8B-B14F-4D97-AF65-F5344CB8AC3E}">
        <p14:creationId xmlns:p14="http://schemas.microsoft.com/office/powerpoint/2010/main" val="1554703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0" kern="1200" dirty="0">
                <a:effectLst/>
              </a:rPr>
              <a:t>Insert the name of your school/setting. </a:t>
            </a:r>
          </a:p>
          <a:p>
            <a:endParaRPr lang="en-GB"/>
          </a:p>
          <a:p>
            <a:r>
              <a:rPr lang="en-GB" sz="1200" i="0" kern="1200">
                <a:effectLst/>
              </a:rPr>
              <a:t>Photos </a:t>
            </a:r>
            <a:r>
              <a:rPr lang="en-GB" sz="1200" i="0" kern="1200" dirty="0">
                <a:effectLst/>
              </a:rPr>
              <a:t>of your own school/setting can be inserted</a:t>
            </a:r>
            <a:endParaRPr lang="en-GB" i="0" dirty="0"/>
          </a:p>
        </p:txBody>
      </p:sp>
      <p:sp>
        <p:nvSpPr>
          <p:cNvPr id="4" name="Slide Number Placeholder 3"/>
          <p:cNvSpPr>
            <a:spLocks noGrp="1"/>
          </p:cNvSpPr>
          <p:nvPr>
            <p:ph type="sldNum" sz="quarter" idx="10"/>
          </p:nvPr>
        </p:nvSpPr>
        <p:spPr/>
        <p:txBody>
          <a:bodyPr/>
          <a:lstStyle/>
          <a:p>
            <a:fld id="{B3F086D0-CDEB-4BB0-BBB2-D10C00399E42}"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Insert own school photos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lvl="0"/>
            <a:r>
              <a:rPr lang="en-US" sz="1200" kern="1200" dirty="0">
                <a:solidFill>
                  <a:schemeClr val="tx1"/>
                </a:solidFill>
                <a:effectLst/>
                <a:latin typeface="+mn-lt"/>
                <a:ea typeface="+mn-ea"/>
                <a:cs typeface="+mn-cs"/>
              </a:rPr>
              <a:t>The curriculum for every child under the age of 5</a:t>
            </a:r>
          </a:p>
          <a:p>
            <a:pPr lvl="0"/>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Parents as partners</a:t>
            </a:r>
          </a:p>
          <a:p>
            <a:pPr lvl="0"/>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 this school does specifically – policies, expectations </a:t>
            </a:r>
            <a:r>
              <a:rPr lang="en-GB" sz="1200" kern="1200" dirty="0" err="1">
                <a:solidFill>
                  <a:schemeClr val="tx1"/>
                </a:solidFill>
                <a:effectLst/>
                <a:latin typeface="+mn-lt"/>
                <a:ea typeface="+mn-ea"/>
                <a:cs typeface="+mn-cs"/>
              </a:rPr>
              <a:t>etc</a:t>
            </a:r>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indent="0">
              <a:buNone/>
            </a:pPr>
            <a:endParaRPr lang="en-GB" dirty="0"/>
          </a:p>
        </p:txBody>
      </p:sp>
      <p:sp>
        <p:nvSpPr>
          <p:cNvPr id="4" name="Slide Number Placeholder 3"/>
          <p:cNvSpPr>
            <a:spLocks noGrp="1"/>
          </p:cNvSpPr>
          <p:nvPr>
            <p:ph type="sldNum" sz="quarter" idx="10"/>
          </p:nvPr>
        </p:nvSpPr>
        <p:spPr/>
        <p:txBody>
          <a:bodyPr/>
          <a:lstStyle/>
          <a:p>
            <a:fld id="{53DFBC5D-9444-4997-B900-DD869E0474B9}" type="slidenum">
              <a:rPr lang="en-GB" smtClean="0"/>
              <a:t>2</a:t>
            </a:fld>
            <a:endParaRPr lang="en-GB"/>
          </a:p>
        </p:txBody>
      </p:sp>
    </p:spTree>
    <p:extLst>
      <p:ext uri="{BB962C8B-B14F-4D97-AF65-F5344CB8AC3E}">
        <p14:creationId xmlns:p14="http://schemas.microsoft.com/office/powerpoint/2010/main" val="298214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Activity - </a:t>
            </a:r>
            <a:r>
              <a:rPr lang="en-GB" sz="1200" kern="1200" dirty="0">
                <a:solidFill>
                  <a:schemeClr val="tx1"/>
                </a:solidFill>
                <a:effectLst/>
                <a:latin typeface="+mn-lt"/>
                <a:ea typeface="+mn-ea"/>
                <a:cs typeface="+mn-cs"/>
              </a:rPr>
              <a:t>Ask parents to complete the </a:t>
            </a:r>
            <a:r>
              <a:rPr lang="en-GB" sz="1200" b="1" kern="1200" dirty="0">
                <a:solidFill>
                  <a:schemeClr val="tx1"/>
                </a:solidFill>
                <a:effectLst/>
                <a:latin typeface="+mn-lt"/>
                <a:ea typeface="+mn-ea"/>
                <a:cs typeface="+mn-cs"/>
              </a:rPr>
              <a:t>before </a:t>
            </a:r>
            <a:r>
              <a:rPr lang="en-GB" sz="1200" kern="1200" dirty="0">
                <a:solidFill>
                  <a:schemeClr val="tx1"/>
                </a:solidFill>
                <a:effectLst/>
                <a:latin typeface="+mn-lt"/>
                <a:ea typeface="+mn-ea"/>
                <a:cs typeface="+mn-cs"/>
              </a:rPr>
              <a:t>section of evaluation form.</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Provide an option for parents to do this when</a:t>
            </a:r>
            <a:r>
              <a:rPr lang="en-GB" sz="1200" b="1" kern="1200" baseline="0" dirty="0">
                <a:solidFill>
                  <a:schemeClr val="tx1"/>
                </a:solidFill>
                <a:effectLst/>
                <a:latin typeface="+mn-lt"/>
                <a:ea typeface="+mn-ea"/>
                <a:cs typeface="+mn-cs"/>
              </a:rPr>
              <a:t> they arrive as you welcome them and then do not include in the PowerPoint </a:t>
            </a:r>
          </a:p>
          <a:p>
            <a:endParaRPr lang="en-GB" sz="1200" b="1" kern="1200" baseline="0" dirty="0">
              <a:solidFill>
                <a:schemeClr val="tx1"/>
              </a:solidFill>
              <a:effectLst/>
              <a:latin typeface="+mn-lt"/>
              <a:ea typeface="+mn-ea"/>
              <a:cs typeface="+mn-cs"/>
            </a:endParaRPr>
          </a:p>
          <a:p>
            <a:r>
              <a:rPr lang="en-GB" sz="1200" b="1" kern="1200" baseline="0" dirty="0">
                <a:solidFill>
                  <a:schemeClr val="tx1"/>
                </a:solidFill>
                <a:effectLst/>
                <a:latin typeface="+mn-lt"/>
                <a:ea typeface="+mn-ea"/>
                <a:cs typeface="+mn-cs"/>
              </a:rPr>
              <a:t>You could use an alternative method such as placing a counter in 2 baskets (yes or no) in response to ‘Do you know what your child will be learning as part of the EYFS)</a:t>
            </a:r>
            <a:endParaRPr lang="en-US"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want to make sure they take something useful from this induction and this will help the school/setting understand what is working well/needs improving – </a:t>
            </a:r>
            <a:r>
              <a:rPr lang="en-US" sz="1200" kern="120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he feedback can be used as tool to develop practice and communication with families.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GB" dirty="0"/>
              <a:t>You</a:t>
            </a:r>
            <a:r>
              <a:rPr lang="en-GB" baseline="0" dirty="0"/>
              <a:t> may want to adjust the question to meet your focus for the evaluation. </a:t>
            </a:r>
            <a:endParaRPr lang="en-GB" dirty="0"/>
          </a:p>
        </p:txBody>
      </p:sp>
      <p:sp>
        <p:nvSpPr>
          <p:cNvPr id="4" name="Slide Number Placeholder 3"/>
          <p:cNvSpPr>
            <a:spLocks noGrp="1"/>
          </p:cNvSpPr>
          <p:nvPr>
            <p:ph type="sldNum" sz="quarter" idx="10"/>
          </p:nvPr>
        </p:nvSpPr>
        <p:spPr/>
        <p:txBody>
          <a:bodyPr/>
          <a:lstStyle/>
          <a:p>
            <a:fld id="{53DFBC5D-9444-4997-B900-DD869E0474B9}" type="slidenum">
              <a:rPr lang="en-GB" smtClean="0"/>
              <a:t>3</a:t>
            </a:fld>
            <a:endParaRPr lang="en-GB"/>
          </a:p>
        </p:txBody>
      </p:sp>
    </p:spTree>
    <p:extLst>
      <p:ext uri="{BB962C8B-B14F-4D97-AF65-F5344CB8AC3E}">
        <p14:creationId xmlns:p14="http://schemas.microsoft.com/office/powerpoint/2010/main" val="1757085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kern="1200" dirty="0">
                <a:solidFill>
                  <a:schemeClr val="tx1"/>
                </a:solidFill>
                <a:effectLst/>
                <a:latin typeface="+mn-lt"/>
                <a:ea typeface="+mn-ea"/>
                <a:cs typeface="+mn-cs"/>
              </a:rPr>
              <a:t>Insert photos, names and roles of the practitioners. </a:t>
            </a:r>
          </a:p>
          <a:p>
            <a:endParaRPr lang="en-GB"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1" kern="1200" baseline="0" dirty="0">
                <a:solidFill>
                  <a:schemeClr val="tx1"/>
                </a:solidFill>
                <a:effectLst/>
                <a:latin typeface="+mn-lt"/>
                <a:ea typeface="+mn-ea"/>
                <a:cs typeface="+mn-cs"/>
              </a:rPr>
              <a:t>Consider adding extra </a:t>
            </a:r>
            <a:r>
              <a:rPr lang="en-GB" sz="1200" b="1" i="1" kern="1200" dirty="0">
                <a:solidFill>
                  <a:schemeClr val="tx1"/>
                </a:solidFill>
                <a:effectLst/>
                <a:latin typeface="+mn-lt"/>
                <a:ea typeface="+mn-ea"/>
                <a:cs typeface="+mn-cs"/>
              </a:rPr>
              <a:t>slides</a:t>
            </a:r>
            <a:r>
              <a:rPr lang="en-GB" sz="1200" b="1" i="1" kern="1200" baseline="0" dirty="0">
                <a:solidFill>
                  <a:schemeClr val="tx1"/>
                </a:solidFill>
                <a:effectLst/>
                <a:latin typeface="+mn-lt"/>
                <a:ea typeface="+mn-ea"/>
                <a:cs typeface="+mn-cs"/>
              </a:rPr>
              <a:t> to present all the staff </a:t>
            </a:r>
            <a:r>
              <a:rPr lang="en-GB" sz="1200" b="1" i="1" kern="1200" dirty="0">
                <a:solidFill>
                  <a:schemeClr val="tx1"/>
                </a:solidFill>
                <a:effectLst/>
                <a:latin typeface="+mn-lt"/>
                <a:ea typeface="+mn-ea"/>
                <a:cs typeface="+mn-cs"/>
              </a:rPr>
              <a:t>depending on the size of your school</a:t>
            </a:r>
            <a:endParaRPr lang="en-US" sz="1200" b="1" kern="1200" dirty="0">
              <a:solidFill>
                <a:schemeClr val="tx1"/>
              </a:solidFill>
              <a:effectLst/>
              <a:latin typeface="+mn-lt"/>
              <a:ea typeface="+mn-ea"/>
              <a:cs typeface="+mn-cs"/>
            </a:endParaRPr>
          </a:p>
          <a:p>
            <a:endParaRPr lang="en-GB" sz="120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following slides will support the physical introduction of staff. They can add and interesting fact or two about themselves.</a:t>
            </a:r>
            <a:r>
              <a:rPr lang="en-GB" sz="1200" b="1"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Don’t forget to include the teaching assistants and MSAs working with the class (if known).</a:t>
            </a:r>
          </a:p>
          <a:p>
            <a:endParaRPr lang="en-GB" dirty="0"/>
          </a:p>
          <a:p>
            <a:r>
              <a:rPr lang="en-GB" sz="1200" b="1" kern="1200" dirty="0">
                <a:solidFill>
                  <a:schemeClr val="tx1"/>
                </a:solidFill>
                <a:effectLst/>
                <a:latin typeface="+mn-lt"/>
                <a:ea typeface="+mn-ea"/>
                <a:cs typeface="+mn-cs"/>
              </a:rPr>
              <a:t>NB  Each staff member could introduce</a:t>
            </a:r>
            <a:r>
              <a:rPr lang="en-GB" sz="1200" b="1" kern="1200" baseline="0" dirty="0">
                <a:solidFill>
                  <a:schemeClr val="tx1"/>
                </a:solidFill>
                <a:effectLst/>
                <a:latin typeface="+mn-lt"/>
                <a:ea typeface="+mn-ea"/>
                <a:cs typeface="+mn-cs"/>
              </a:rPr>
              <a:t> themselves in person (sat at the front if present) as opposed to using photos or </a:t>
            </a:r>
            <a:r>
              <a:rPr lang="en-GB" b="1" dirty="0" err="1"/>
              <a:t>p</a:t>
            </a:r>
            <a:r>
              <a:rPr lang="en-GB" sz="1200" b="1" kern="1200" baseline="0" dirty="0" err="1">
                <a:solidFill>
                  <a:schemeClr val="tx1"/>
                </a:solidFill>
                <a:effectLst/>
                <a:latin typeface="+mn-lt"/>
                <a:ea typeface="+mn-ea"/>
                <a:cs typeface="+mn-cs"/>
              </a:rPr>
              <a:t>owerpoint</a:t>
            </a:r>
            <a:r>
              <a:rPr lang="en-GB" sz="1200" b="1" kern="1200" baseline="0" dirty="0">
                <a:solidFill>
                  <a:schemeClr val="tx1"/>
                </a:solidFill>
                <a:effectLst/>
                <a:latin typeface="+mn-lt"/>
                <a:ea typeface="+mn-ea"/>
                <a:cs typeface="+mn-cs"/>
              </a:rPr>
              <a:t> slide</a:t>
            </a:r>
            <a:endParaRPr lang="en-US" sz="1200" b="1" kern="1200" dirty="0">
              <a:solidFill>
                <a:schemeClr val="tx1"/>
              </a:solidFill>
              <a:effectLst/>
              <a:latin typeface="+mn-lt"/>
              <a:ea typeface="+mn-ea"/>
              <a:cs typeface="+mn-cs"/>
            </a:endParaRPr>
          </a:p>
          <a:p>
            <a:endParaRPr lang="en-GB" i="1" dirty="0">
              <a:solidFill>
                <a:srgbClr val="FF0000"/>
              </a:solidFill>
            </a:endParaRPr>
          </a:p>
        </p:txBody>
      </p:sp>
      <p:sp>
        <p:nvSpPr>
          <p:cNvPr id="4" name="Slide Number Placeholder 3"/>
          <p:cNvSpPr>
            <a:spLocks noGrp="1"/>
          </p:cNvSpPr>
          <p:nvPr>
            <p:ph type="sldNum" sz="quarter" idx="10"/>
          </p:nvPr>
        </p:nvSpPr>
        <p:spPr/>
        <p:txBody>
          <a:bodyPr/>
          <a:lstStyle/>
          <a:p>
            <a:fld id="{53DFBC5D-9444-4997-B900-DD869E0474B9}" type="slidenum">
              <a:rPr lang="en-GB" smtClean="0"/>
              <a:t>4</a:t>
            </a:fld>
            <a:endParaRPr lang="en-GB"/>
          </a:p>
        </p:txBody>
      </p:sp>
    </p:spTree>
    <p:extLst>
      <p:ext uri="{BB962C8B-B14F-4D97-AF65-F5344CB8AC3E}">
        <p14:creationId xmlns:p14="http://schemas.microsoft.com/office/powerpoint/2010/main" val="2425510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School</a:t>
            </a:r>
            <a:r>
              <a:rPr lang="en-GB" sz="1200" i="1" kern="1200" baseline="0" dirty="0">
                <a:solidFill>
                  <a:schemeClr val="tx1"/>
                </a:solidFill>
                <a:effectLst/>
                <a:latin typeface="+mn-lt"/>
                <a:ea typeface="+mn-ea"/>
                <a:cs typeface="+mn-cs"/>
              </a:rPr>
              <a:t> insert own pictures</a:t>
            </a:r>
          </a:p>
          <a:p>
            <a:endParaRPr lang="en-GB" sz="120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a:cs typeface="Arial"/>
              </a:rPr>
              <a:t>‘Transition: A process not an event’ reference that this</a:t>
            </a:r>
            <a:r>
              <a:rPr lang="en-GB" sz="1200" b="1" baseline="0" dirty="0">
                <a:latin typeface="Arial"/>
                <a:cs typeface="Arial"/>
              </a:rPr>
              <a:t> statement appears in several documents/research </a:t>
            </a:r>
            <a:r>
              <a:rPr lang="en-GB" sz="1200" b="1" baseline="0" dirty="0" err="1">
                <a:latin typeface="Arial"/>
                <a:cs typeface="Arial"/>
              </a:rPr>
              <a:t>etc</a:t>
            </a:r>
            <a:r>
              <a:rPr lang="en-GB" sz="1200" b="1" baseline="0" dirty="0">
                <a:latin typeface="Arial"/>
                <a:cs typeface="Arial"/>
              </a:rPr>
              <a:t> – for example ICAN, Alistair Bryce Clegg, </a:t>
            </a:r>
            <a:r>
              <a:rPr lang="en-GB" sz="1200" b="1" baseline="0" dirty="0" err="1">
                <a:latin typeface="Arial"/>
                <a:cs typeface="Arial"/>
              </a:rPr>
              <a:t>etc</a:t>
            </a:r>
            <a:endParaRPr lang="en-GB" sz="1200" b="1" baseline="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Arial"/>
              <a:cs typeface="Arial"/>
            </a:endParaRPr>
          </a:p>
          <a:p>
            <a:r>
              <a:rPr lang="en-GB" sz="1200" kern="1200" dirty="0">
                <a:solidFill>
                  <a:schemeClr val="tx1"/>
                </a:solidFill>
                <a:effectLst/>
                <a:latin typeface="+mn-lt"/>
                <a:ea typeface="+mn-ea"/>
                <a:cs typeface="+mn-cs"/>
              </a:rPr>
              <a:t>Talk about each bullet point on the slide, reassuring parents that most will children settle well and that support is available for those who take a little longer. Explain that you will work in partnership because you recognise that parents are experts in knowing their child’s needs and staff are very experienced in supporting new children to settle.</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Research suggests that children will find it easier to settle into school if they…</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have strong social skills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can cope emotionally with being separated from their parents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are relatively independent in their own personal care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have a curiosity about the world and a desire to learn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3DFBC5D-9444-4997-B900-DD869E0474B9}" type="slidenum">
              <a:rPr lang="en-GB" smtClean="0"/>
              <a:t>5</a:t>
            </a:fld>
            <a:endParaRPr lang="en-GB"/>
          </a:p>
        </p:txBody>
      </p:sp>
    </p:spTree>
    <p:extLst>
      <p:ext uri="{BB962C8B-B14F-4D97-AF65-F5344CB8AC3E}">
        <p14:creationId xmlns:p14="http://schemas.microsoft.com/office/powerpoint/2010/main" val="4096148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Edit this slide to reflect your own support for transition</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Talk about all the different ways you get to know the child and their family and the opportunities to share and exchange information about their child.</a:t>
            </a:r>
          </a:p>
          <a:p>
            <a:r>
              <a:rPr lang="en-US" sz="1200" kern="1200" dirty="0">
                <a:solidFill>
                  <a:schemeClr val="tx1"/>
                </a:solidFill>
                <a:effectLst/>
                <a:latin typeface="+mn-lt"/>
                <a:ea typeface="+mn-ea"/>
                <a:cs typeface="+mn-cs"/>
              </a:rPr>
              <a:t>Explain how the key person relationship supports children to settle well.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Emphasise that staff are available to talk to parents who have concerns about their child. </a:t>
            </a:r>
          </a:p>
          <a:p>
            <a:endParaRPr lang="en-US" dirty="0"/>
          </a:p>
        </p:txBody>
      </p:sp>
      <p:sp>
        <p:nvSpPr>
          <p:cNvPr id="4" name="Slide Number Placeholder 3"/>
          <p:cNvSpPr>
            <a:spLocks noGrp="1"/>
          </p:cNvSpPr>
          <p:nvPr>
            <p:ph type="sldNum" sz="quarter" idx="5"/>
          </p:nvPr>
        </p:nvSpPr>
        <p:spPr/>
        <p:txBody>
          <a:bodyPr/>
          <a:lstStyle/>
          <a:p>
            <a:fld id="{53DFBC5D-9444-4997-B900-DD869E0474B9}" type="slidenum">
              <a:rPr lang="en-GB" smtClean="0"/>
              <a:t>6</a:t>
            </a:fld>
            <a:endParaRPr lang="en-GB"/>
          </a:p>
        </p:txBody>
      </p:sp>
    </p:spTree>
    <p:extLst>
      <p:ext uri="{BB962C8B-B14F-4D97-AF65-F5344CB8AC3E}">
        <p14:creationId xmlns:p14="http://schemas.microsoft.com/office/powerpoint/2010/main" val="3652264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Insert the school’s/setting’s routine using parent friendly language and the lead person explaining what each part of the routine means. </a:t>
            </a:r>
          </a:p>
          <a:p>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Go through this and explain each session </a:t>
            </a:r>
            <a:r>
              <a:rPr lang="en-GB" sz="1200" i="1" kern="1200" dirty="0" err="1">
                <a:solidFill>
                  <a:schemeClr val="tx1"/>
                </a:solidFill>
                <a:effectLst/>
                <a:latin typeface="+mn-lt"/>
                <a:ea typeface="+mn-ea"/>
                <a:cs typeface="+mn-cs"/>
              </a:rPr>
              <a:t>eg</a:t>
            </a:r>
            <a:r>
              <a:rPr lang="en-GB" sz="1200" i="1" kern="1200" dirty="0">
                <a:solidFill>
                  <a:schemeClr val="tx1"/>
                </a:solidFill>
                <a:effectLst/>
                <a:latin typeface="+mn-lt"/>
                <a:ea typeface="+mn-ea"/>
                <a:cs typeface="+mn-cs"/>
              </a:rPr>
              <a:t>. child initiated activities and self-registration</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Suggestion – add a photo of the school’s/setting’s visual timetable </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Remember routines are adaptable throughout the year and change in response to the cohorts needs</a:t>
            </a:r>
          </a:p>
          <a:p>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GB" i="0" dirty="0">
              <a:cs typeface="Calibri"/>
            </a:endParaRPr>
          </a:p>
        </p:txBody>
      </p:sp>
      <p:sp>
        <p:nvSpPr>
          <p:cNvPr id="4" name="Slide Number Placeholder 3"/>
          <p:cNvSpPr>
            <a:spLocks noGrp="1"/>
          </p:cNvSpPr>
          <p:nvPr>
            <p:ph type="sldNum" sz="quarter" idx="10"/>
          </p:nvPr>
        </p:nvSpPr>
        <p:spPr/>
        <p:txBody>
          <a:bodyPr/>
          <a:lstStyle/>
          <a:p>
            <a:fld id="{53DFBC5D-9444-4997-B900-DD869E0474B9}" type="slidenum">
              <a:rPr lang="en-GB" smtClean="0"/>
              <a:t>7</a:t>
            </a:fld>
            <a:endParaRPr lang="en-GB"/>
          </a:p>
        </p:txBody>
      </p:sp>
    </p:spTree>
    <p:extLst>
      <p:ext uri="{BB962C8B-B14F-4D97-AF65-F5344CB8AC3E}">
        <p14:creationId xmlns:p14="http://schemas.microsoft.com/office/powerpoint/2010/main" val="1774444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OPTIONAL SLIDE</a:t>
            </a:r>
            <a:r>
              <a:rPr lang="en-GB" b="1" baseline="0" dirty="0"/>
              <a:t> – share with parents/carers the range of themes/special weeks the school take part in including dates.</a:t>
            </a:r>
            <a:r>
              <a:rPr lang="en-GB" b="0" baseline="0" dirty="0"/>
              <a:t> (This can help prepare them for resourcing materials and when donations will be requested)</a:t>
            </a:r>
            <a:endParaRPr lang="en-GB" b="1" dirty="0"/>
          </a:p>
        </p:txBody>
      </p:sp>
      <p:sp>
        <p:nvSpPr>
          <p:cNvPr id="4" name="Slide Number Placeholder 3"/>
          <p:cNvSpPr>
            <a:spLocks noGrp="1"/>
          </p:cNvSpPr>
          <p:nvPr>
            <p:ph type="sldNum" sz="quarter" idx="10"/>
          </p:nvPr>
        </p:nvSpPr>
        <p:spPr/>
        <p:txBody>
          <a:bodyPr/>
          <a:lstStyle/>
          <a:p>
            <a:fld id="{53DFBC5D-9444-4997-B900-DD869E0474B9}" type="slidenum">
              <a:rPr lang="en-GB" smtClean="0"/>
              <a:t>8</a:t>
            </a:fld>
            <a:endParaRPr lang="en-GB"/>
          </a:p>
        </p:txBody>
      </p:sp>
    </p:spTree>
    <p:extLst>
      <p:ext uri="{BB962C8B-B14F-4D97-AF65-F5344CB8AC3E}">
        <p14:creationId xmlns:p14="http://schemas.microsoft.com/office/powerpoint/2010/main" val="3331404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Insert the name and photo of the SENCo</a:t>
            </a:r>
            <a:endParaRPr lang="en-US" sz="1200" kern="1200" dirty="0">
              <a:solidFill>
                <a:schemeClr val="tx1"/>
              </a:solidFill>
              <a:effectLst/>
              <a:latin typeface="+mn-lt"/>
              <a:ea typeface="+mn-ea"/>
              <a:cs typeface="+mn-cs"/>
            </a:endParaRPr>
          </a:p>
          <a:p>
            <a:r>
              <a:rPr lang="en-US" dirty="0">
                <a:latin typeface="Arial"/>
                <a:cs typeface="Arial"/>
              </a:rPr>
              <a:t>If you are concerned about your child's learning and development discuss this with the class teacher or their key person</a:t>
            </a:r>
          </a:p>
          <a:p>
            <a:r>
              <a:rPr lang="en-US" dirty="0">
                <a:latin typeface="Arial"/>
                <a:cs typeface="Arial"/>
              </a:rPr>
              <a:t>The school's Special Educational Needs Coordinator (</a:t>
            </a:r>
            <a:r>
              <a:rPr lang="en-US" dirty="0" err="1">
                <a:latin typeface="Arial"/>
                <a:cs typeface="Arial"/>
              </a:rPr>
              <a:t>SENCo</a:t>
            </a:r>
            <a:r>
              <a:rPr lang="en-US" dirty="0">
                <a:latin typeface="Arial"/>
                <a:cs typeface="Arial"/>
              </a:rPr>
              <a:t>) supports children who need additional help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Children are helped if they need support with toileting or continence issues</a:t>
            </a:r>
          </a:p>
          <a:p>
            <a:endParaRPr lang="en-US" dirty="0">
              <a:latin typeface="Arial"/>
              <a:cs typeface="Arial"/>
            </a:endParaRPr>
          </a:p>
          <a:p>
            <a:r>
              <a:rPr lang="en-US" sz="1200" kern="1200" dirty="0">
                <a:solidFill>
                  <a:schemeClr val="tx1"/>
                </a:solidFill>
                <a:effectLst/>
                <a:latin typeface="+mn-lt"/>
                <a:ea typeface="+mn-ea"/>
                <a:cs typeface="+mn-cs"/>
              </a:rPr>
              <a:t>Explain that, after consultation with parents/</a:t>
            </a:r>
            <a:r>
              <a:rPr lang="en-US" sz="1200" kern="1200" dirty="0" err="1">
                <a:solidFill>
                  <a:schemeClr val="tx1"/>
                </a:solidFill>
                <a:effectLst/>
                <a:latin typeface="+mn-lt"/>
                <a:ea typeface="+mn-ea"/>
                <a:cs typeface="+mn-cs"/>
              </a:rPr>
              <a:t>carers</a:t>
            </a:r>
            <a:r>
              <a:rPr lang="en-US" sz="1200" kern="1200" dirty="0">
                <a:solidFill>
                  <a:schemeClr val="tx1"/>
                </a:solidFill>
                <a:effectLst/>
                <a:latin typeface="+mn-lt"/>
                <a:ea typeface="+mn-ea"/>
                <a:cs typeface="+mn-cs"/>
              </a:rPr>
              <a:t>, the school/setting can provide a range of additional help for children who need further support with their learning and development, this may include the support of other professionals, individual learning plans and for a small number of children an Education and Health Care Plan (EHCP). Parents are consulted and involved in any discussions and decisions about their child.</a:t>
            </a:r>
          </a:p>
          <a:p>
            <a:pPr fontAlgn="base"/>
            <a:r>
              <a:rPr lang="en-US" sz="1200" kern="1200" dirty="0">
                <a:solidFill>
                  <a:schemeClr val="tx1"/>
                </a:solidFill>
                <a:effectLst/>
                <a:latin typeface="+mn-lt"/>
                <a:ea typeface="+mn-ea"/>
                <a:cs typeface="+mn-cs"/>
              </a:rPr>
              <a:t>Explain how the school/setting helps children with toileting and continence issues. </a:t>
            </a:r>
          </a:p>
          <a:p>
            <a:pPr fontAlgn="base"/>
            <a:r>
              <a:rPr lang="en-US" sz="1200" kern="1200" dirty="0">
                <a:solidFill>
                  <a:schemeClr val="tx1"/>
                </a:solidFill>
                <a:effectLst/>
                <a:latin typeface="+mn-lt"/>
                <a:ea typeface="+mn-ea"/>
                <a:cs typeface="+mn-cs"/>
              </a:rPr>
              <a:t>See the HFL Incontinence Guidance (</a:t>
            </a:r>
            <a:r>
              <a:rPr lang="en-GB" sz="1200" kern="1200" dirty="0">
                <a:solidFill>
                  <a:schemeClr val="tx1"/>
                </a:solidFill>
                <a:effectLst/>
                <a:latin typeface="+mn-lt"/>
                <a:ea typeface="+mn-ea"/>
                <a:cs typeface="+mn-cs"/>
              </a:rPr>
              <a:t>Coping with Incontinence</a:t>
            </a:r>
            <a:r>
              <a:rPr lang="en-US" sz="1200" kern="1200" dirty="0">
                <a:solidFill>
                  <a:schemeClr val="tx1"/>
                </a:solidFill>
                <a:effectLst/>
                <a:latin typeface="+mn-lt"/>
                <a:ea typeface="+mn-ea"/>
                <a:cs typeface="+mn-cs"/>
              </a:rPr>
              <a:t> - </a:t>
            </a:r>
            <a:r>
              <a:rPr lang="en-GB" sz="1200" kern="1200" dirty="0">
                <a:solidFill>
                  <a:schemeClr val="tx1"/>
                </a:solidFill>
                <a:effectLst/>
                <a:latin typeface="+mn-lt"/>
                <a:ea typeface="+mn-ea"/>
                <a:cs typeface="+mn-cs"/>
              </a:rPr>
              <a:t>Supporting children with continence issues in early year’s settings and schools)</a:t>
            </a:r>
            <a:r>
              <a:rPr lang="en-US" sz="1200" kern="1200" dirty="0">
                <a:solidFill>
                  <a:schemeClr val="tx1"/>
                </a:solidFill>
                <a:effectLst/>
                <a:latin typeface="+mn-lt"/>
                <a:ea typeface="+mn-ea"/>
                <a:cs typeface="+mn-cs"/>
              </a:rPr>
              <a:t> which is provided as part of the transition materials.</a:t>
            </a:r>
          </a:p>
          <a:p>
            <a:r>
              <a:rPr lang="en-US" sz="1200" kern="1200" dirty="0">
                <a:solidFill>
                  <a:schemeClr val="tx1"/>
                </a:solidFill>
                <a:effectLst/>
                <a:latin typeface="+mn-lt"/>
                <a:ea typeface="+mn-ea"/>
                <a:cs typeface="+mn-cs"/>
              </a:rPr>
              <a:t> </a:t>
            </a:r>
          </a:p>
          <a:p>
            <a:pPr>
              <a:spcBef>
                <a:spcPct val="20000"/>
              </a:spcBef>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53DFBC5D-9444-4997-B900-DD869E0474B9}" type="slidenum">
              <a:rPr lang="en-GB" smtClean="0"/>
              <a:t>9</a:t>
            </a:fld>
            <a:endParaRPr lang="en-GB"/>
          </a:p>
        </p:txBody>
      </p:sp>
    </p:spTree>
    <p:extLst>
      <p:ext uri="{BB962C8B-B14F-4D97-AF65-F5344CB8AC3E}">
        <p14:creationId xmlns:p14="http://schemas.microsoft.com/office/powerpoint/2010/main" val="357224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9A7ACD-E656-5C4C-8A63-C0C52D80D251}"/>
              </a:ext>
            </a:extLst>
          </p:cNvPr>
          <p:cNvSpPr/>
          <p:nvPr userDrawn="1"/>
        </p:nvSpPr>
        <p:spPr>
          <a:xfrm>
            <a:off x="0" y="0"/>
            <a:ext cx="9144000" cy="1221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107091"/>
            <a:ext cx="6835346" cy="1112109"/>
          </a:xfrm>
        </p:spPr>
        <p:txBody>
          <a:bodyPr anchor="b">
            <a:normAutofit/>
          </a:bodyPr>
          <a:lstStyle>
            <a:lvl1pPr>
              <a:defRPr sz="28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7" name="Picture 6" descr="Logo&#10;&#10;Description automatically generated">
            <a:extLst>
              <a:ext uri="{FF2B5EF4-FFF2-40B4-BE49-F238E27FC236}">
                <a16:creationId xmlns:a16="http://schemas.microsoft.com/office/drawing/2014/main" id="{A213140E-7E8E-DDAC-4625-307777FAFF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1146" y="163882"/>
            <a:ext cx="1484431" cy="1484431"/>
          </a:xfrm>
          <a:prstGeom prst="rect">
            <a:avLst/>
          </a:prstGeom>
        </p:spPr>
      </p:pic>
    </p:spTree>
    <p:extLst>
      <p:ext uri="{BB962C8B-B14F-4D97-AF65-F5344CB8AC3E}">
        <p14:creationId xmlns:p14="http://schemas.microsoft.com/office/powerpoint/2010/main" val="4126087998"/>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 y="0"/>
            <a:ext cx="9144000" cy="6858000"/>
          </a:xfrm>
        </p:spPr>
        <p:txBody>
          <a:bodyPr/>
          <a:lstStyle>
            <a:lvl1pPr marL="0" indent="0" algn="l">
              <a:buNone/>
              <a:defRPr sz="2800" cap="all" baseline="0">
                <a:solidFill>
                  <a:schemeClr val="bg1"/>
                </a:solidFill>
              </a:defRPr>
            </a:lvl1pPr>
          </a:lstStyle>
          <a:p>
            <a:endParaRPr lang="en-US" dirty="0"/>
          </a:p>
          <a:p>
            <a:r>
              <a:rPr lang="en-US" dirty="0"/>
              <a:t>  Click icon to add picture</a:t>
            </a:r>
            <a:endParaRPr lang="en-GB" dirty="0"/>
          </a:p>
        </p:txBody>
      </p:sp>
    </p:spTree>
    <p:extLst>
      <p:ext uri="{BB962C8B-B14F-4D97-AF65-F5344CB8AC3E}">
        <p14:creationId xmlns:p14="http://schemas.microsoft.com/office/powerpoint/2010/main" val="148532457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789" y="62691"/>
            <a:ext cx="6870358" cy="1143000"/>
          </a:xfrm>
          <a:noFill/>
        </p:spPr>
        <p:txBody>
          <a:bodyPr/>
          <a:lstStyle/>
          <a:p>
            <a:r>
              <a:rPr lang="en-US" dirty="0"/>
              <a:t>Click to edit Master title style</a:t>
            </a:r>
            <a:endParaRPr lang="en-GB" dirty="0"/>
          </a:p>
        </p:txBody>
      </p:sp>
    </p:spTree>
    <p:extLst>
      <p:ext uri="{BB962C8B-B14F-4D97-AF65-F5344CB8AC3E}">
        <p14:creationId xmlns:p14="http://schemas.microsoft.com/office/powerpoint/2010/main" val="237816134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2EC13A-1284-E935-8670-1F428AB8B0FF}"/>
              </a:ext>
            </a:extLst>
          </p:cNvPr>
          <p:cNvSpPr/>
          <p:nvPr userDrawn="1"/>
        </p:nvSpPr>
        <p:spPr>
          <a:xfrm>
            <a:off x="0" y="0"/>
            <a:ext cx="9144000" cy="1221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E2E42BD7-3D5C-1FDE-C08F-B1E7A6FDAD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1146" y="163882"/>
            <a:ext cx="1484431" cy="1484431"/>
          </a:xfrm>
          <a:prstGeom prst="rect">
            <a:avLst/>
          </a:prstGeom>
        </p:spPr>
      </p:pic>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8">
            <a:extLst>
              <a:ext uri="{FF2B5EF4-FFF2-40B4-BE49-F238E27FC236}">
                <a16:creationId xmlns:a16="http://schemas.microsoft.com/office/drawing/2014/main" id="{01969E2F-655D-0AAD-82AF-EBDE753665A6}"/>
              </a:ext>
            </a:extLst>
          </p:cNvPr>
          <p:cNvSpPr>
            <a:spLocks noGrp="1"/>
          </p:cNvSpPr>
          <p:nvPr>
            <p:ph type="title" hasCustomPrompt="1"/>
          </p:nvPr>
        </p:nvSpPr>
        <p:spPr>
          <a:xfrm>
            <a:off x="650788" y="78698"/>
            <a:ext cx="6646245" cy="1143000"/>
          </a:xfrm>
        </p:spPr>
        <p:txBody>
          <a:bodyPr/>
          <a:lstStyle>
            <a:lvl1pPr>
              <a:defRPr>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45193335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BA9563-5EB9-077C-B71C-14BCDB25537D}"/>
              </a:ext>
            </a:extLst>
          </p:cNvPr>
          <p:cNvSpPr/>
          <p:nvPr userDrawn="1"/>
        </p:nvSpPr>
        <p:spPr>
          <a:xfrm>
            <a:off x="0" y="0"/>
            <a:ext cx="9144000" cy="1221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7F258C7F-C2B3-B3EF-C741-48D4D6A487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1146" y="163882"/>
            <a:ext cx="1484431" cy="1484431"/>
          </a:xfrm>
          <a:prstGeom prst="rect">
            <a:avLst/>
          </a:prstGeom>
        </p:spPr>
      </p:pic>
      <p:sp>
        <p:nvSpPr>
          <p:cNvPr id="2" name="Title 1"/>
          <p:cNvSpPr>
            <a:spLocks noGrp="1"/>
          </p:cNvSpPr>
          <p:nvPr>
            <p:ph type="title" hasCustomPrompt="1"/>
          </p:nvPr>
        </p:nvSpPr>
        <p:spPr>
          <a:xfrm>
            <a:off x="650789" y="78698"/>
            <a:ext cx="6870358" cy="1143000"/>
          </a:xfrm>
          <a:noFill/>
        </p:spPr>
        <p:txBody>
          <a:bodyPr/>
          <a:lstStyle/>
          <a:p>
            <a:r>
              <a:rPr lang="en-US" dirty="0"/>
              <a:t>CLICK TO EDIT MASTER TITLE STYLE</a:t>
            </a:r>
            <a:endParaRPr lang="en-GB" dirty="0"/>
          </a:p>
        </p:txBody>
      </p:sp>
    </p:spTree>
    <p:extLst>
      <p:ext uri="{BB962C8B-B14F-4D97-AF65-F5344CB8AC3E}">
        <p14:creationId xmlns:p14="http://schemas.microsoft.com/office/powerpoint/2010/main" val="2054613353"/>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 with log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3E94E-86C0-196F-4C7B-FC85D018E27B}"/>
              </a:ext>
            </a:extLst>
          </p:cNvPr>
          <p:cNvSpPr/>
          <p:nvPr userDrawn="1"/>
        </p:nvSpPr>
        <p:spPr>
          <a:xfrm>
            <a:off x="0" y="0"/>
            <a:ext cx="9144000" cy="1221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3BDF8C03-EA90-DAFC-60E9-362BA1C1F7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1146" y="163882"/>
            <a:ext cx="1484431" cy="1484431"/>
          </a:xfrm>
          <a:prstGeom prst="rect">
            <a:avLst/>
          </a:prstGeom>
        </p:spPr>
      </p:pic>
    </p:spTree>
    <p:extLst>
      <p:ext uri="{BB962C8B-B14F-4D97-AF65-F5344CB8AC3E}">
        <p14:creationId xmlns:p14="http://schemas.microsoft.com/office/powerpoint/2010/main" val="252253502"/>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554956"/>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B76002F-E671-6335-B517-46E3253B7C68}"/>
              </a:ext>
            </a:extLst>
          </p:cNvPr>
          <p:cNvSpPr/>
          <p:nvPr userDrawn="1"/>
        </p:nvSpPr>
        <p:spPr>
          <a:xfrm>
            <a:off x="0" y="0"/>
            <a:ext cx="9144000" cy="1221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F379D305-EC9F-35F0-A91A-3F8708DD4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1146" y="163882"/>
            <a:ext cx="1484431" cy="1484431"/>
          </a:xfrm>
          <a:prstGeom prst="rect">
            <a:avLst/>
          </a:prstGeom>
        </p:spPr>
      </p:pic>
      <p:sp>
        <p:nvSpPr>
          <p:cNvPr id="2" name="Title 1"/>
          <p:cNvSpPr>
            <a:spLocks noGrp="1"/>
          </p:cNvSpPr>
          <p:nvPr>
            <p:ph type="title"/>
          </p:nvPr>
        </p:nvSpPr>
        <p:spPr>
          <a:xfrm>
            <a:off x="457200" y="78698"/>
            <a:ext cx="7063946" cy="1143000"/>
          </a:xfrm>
        </p:spPr>
        <p:txBody>
          <a:bodyPr/>
          <a:lstStyle/>
          <a:p>
            <a:r>
              <a:rPr lang="en-US" dirty="0"/>
              <a:t>Click to edit Master title style</a:t>
            </a:r>
            <a:endParaRPr lang="en-GB" dirty="0"/>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dirty="0"/>
          </a:p>
        </p:txBody>
      </p:sp>
    </p:spTree>
    <p:extLst>
      <p:ext uri="{BB962C8B-B14F-4D97-AF65-F5344CB8AC3E}">
        <p14:creationId xmlns:p14="http://schemas.microsoft.com/office/powerpoint/2010/main" val="134877287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FD79CE-A5B7-A2BA-DE39-ED28E17D6838}"/>
              </a:ext>
            </a:extLst>
          </p:cNvPr>
          <p:cNvSpPr/>
          <p:nvPr userDrawn="1"/>
        </p:nvSpPr>
        <p:spPr>
          <a:xfrm>
            <a:off x="0" y="0"/>
            <a:ext cx="9144000" cy="12216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B9FBD20A-168D-767E-D271-CE01BA5103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1146" y="163882"/>
            <a:ext cx="1484431" cy="1484431"/>
          </a:xfrm>
          <a:prstGeom prst="rect">
            <a:avLst/>
          </a:prstGeom>
        </p:spPr>
      </p:pic>
      <p:sp>
        <p:nvSpPr>
          <p:cNvPr id="2" name="Title 1">
            <a:extLst>
              <a:ext uri="{FF2B5EF4-FFF2-40B4-BE49-F238E27FC236}">
                <a16:creationId xmlns:a16="http://schemas.microsoft.com/office/drawing/2014/main" id="{258B0662-4C54-43AB-61AB-6D0AA32B6E90}"/>
              </a:ext>
            </a:extLst>
          </p:cNvPr>
          <p:cNvSpPr>
            <a:spLocks noGrp="1"/>
          </p:cNvSpPr>
          <p:nvPr>
            <p:ph type="title"/>
          </p:nvPr>
        </p:nvSpPr>
        <p:spPr>
          <a:xfrm>
            <a:off x="650789" y="78698"/>
            <a:ext cx="6434298" cy="1143000"/>
          </a:xfrm>
        </p:spPr>
        <p:txBody>
          <a:bodyPr/>
          <a:lstStyle/>
          <a:p>
            <a:r>
              <a:rPr lang="en-GB"/>
              <a:t>Click to edit Master title style</a:t>
            </a:r>
            <a:endParaRPr lang="en-US"/>
          </a:p>
        </p:txBody>
      </p:sp>
      <p:sp>
        <p:nvSpPr>
          <p:cNvPr id="4" name="Picture Placeholder 3">
            <a:extLst>
              <a:ext uri="{FF2B5EF4-FFF2-40B4-BE49-F238E27FC236}">
                <a16:creationId xmlns:a16="http://schemas.microsoft.com/office/drawing/2014/main" id="{536B447B-FF1C-1F83-F550-A6C342D19B0B}"/>
              </a:ext>
            </a:extLst>
          </p:cNvPr>
          <p:cNvSpPr>
            <a:spLocks noGrp="1"/>
          </p:cNvSpPr>
          <p:nvPr>
            <p:ph type="pic" sz="quarter" idx="10"/>
          </p:nvPr>
        </p:nvSpPr>
        <p:spPr>
          <a:xfrm>
            <a:off x="704850" y="1648313"/>
            <a:ext cx="2985602" cy="1714967"/>
          </a:xfrm>
        </p:spPr>
        <p:txBody>
          <a:bodyPr/>
          <a:lstStyle/>
          <a:p>
            <a:endParaRPr lang="en-US"/>
          </a:p>
        </p:txBody>
      </p:sp>
      <p:sp>
        <p:nvSpPr>
          <p:cNvPr id="5" name="Picture Placeholder 3">
            <a:extLst>
              <a:ext uri="{FF2B5EF4-FFF2-40B4-BE49-F238E27FC236}">
                <a16:creationId xmlns:a16="http://schemas.microsoft.com/office/drawing/2014/main" id="{6A3E7108-E349-CE90-1BD7-9F0685B19070}"/>
              </a:ext>
            </a:extLst>
          </p:cNvPr>
          <p:cNvSpPr>
            <a:spLocks noGrp="1"/>
          </p:cNvSpPr>
          <p:nvPr>
            <p:ph type="pic" sz="quarter" idx="11"/>
          </p:nvPr>
        </p:nvSpPr>
        <p:spPr>
          <a:xfrm>
            <a:off x="3948797" y="1654289"/>
            <a:ext cx="2985602" cy="1714967"/>
          </a:xfrm>
        </p:spPr>
        <p:txBody>
          <a:bodyPr/>
          <a:lstStyle/>
          <a:p>
            <a:endParaRPr lang="en-US"/>
          </a:p>
        </p:txBody>
      </p:sp>
      <p:sp>
        <p:nvSpPr>
          <p:cNvPr id="6" name="Picture Placeholder 3">
            <a:extLst>
              <a:ext uri="{FF2B5EF4-FFF2-40B4-BE49-F238E27FC236}">
                <a16:creationId xmlns:a16="http://schemas.microsoft.com/office/drawing/2014/main" id="{4FB9BE83-738E-693C-5D42-EF95715C3BAE}"/>
              </a:ext>
            </a:extLst>
          </p:cNvPr>
          <p:cNvSpPr>
            <a:spLocks noGrp="1"/>
          </p:cNvSpPr>
          <p:nvPr>
            <p:ph type="pic" sz="quarter" idx="12"/>
          </p:nvPr>
        </p:nvSpPr>
        <p:spPr>
          <a:xfrm>
            <a:off x="704850" y="3626525"/>
            <a:ext cx="2985602" cy="1714967"/>
          </a:xfrm>
        </p:spPr>
        <p:txBody>
          <a:bodyPr/>
          <a:lstStyle/>
          <a:p>
            <a:endParaRPr lang="en-US" dirty="0"/>
          </a:p>
        </p:txBody>
      </p:sp>
      <p:sp>
        <p:nvSpPr>
          <p:cNvPr id="7" name="Picture Placeholder 3">
            <a:extLst>
              <a:ext uri="{FF2B5EF4-FFF2-40B4-BE49-F238E27FC236}">
                <a16:creationId xmlns:a16="http://schemas.microsoft.com/office/drawing/2014/main" id="{F7685223-586E-4746-3F94-C749DE2C6EFF}"/>
              </a:ext>
            </a:extLst>
          </p:cNvPr>
          <p:cNvSpPr>
            <a:spLocks noGrp="1"/>
          </p:cNvSpPr>
          <p:nvPr>
            <p:ph type="pic" sz="quarter" idx="13"/>
          </p:nvPr>
        </p:nvSpPr>
        <p:spPr>
          <a:xfrm>
            <a:off x="3948797" y="3632501"/>
            <a:ext cx="2985602" cy="1714967"/>
          </a:xfrm>
        </p:spPr>
        <p:txBody>
          <a:bodyPr/>
          <a:lstStyle/>
          <a:p>
            <a:endParaRPr lang="en-US" dirty="0"/>
          </a:p>
        </p:txBody>
      </p:sp>
    </p:spTree>
    <p:extLst>
      <p:ext uri="{BB962C8B-B14F-4D97-AF65-F5344CB8AC3E}">
        <p14:creationId xmlns:p14="http://schemas.microsoft.com/office/powerpoint/2010/main" val="50160700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789" y="56635"/>
            <a:ext cx="6870358" cy="1143000"/>
          </a:xfrm>
          <a:noFill/>
        </p:spPr>
        <p:txBody>
          <a:bodyPr/>
          <a:lstStyle/>
          <a:p>
            <a:r>
              <a:rPr lang="en-US" dirty="0"/>
              <a:t>Click to edit Master title style</a:t>
            </a:r>
            <a:endParaRPr lang="en-GB" dirty="0"/>
          </a:p>
        </p:txBody>
      </p:sp>
    </p:spTree>
    <p:extLst>
      <p:ext uri="{BB962C8B-B14F-4D97-AF65-F5344CB8AC3E}">
        <p14:creationId xmlns:p14="http://schemas.microsoft.com/office/powerpoint/2010/main" val="1061021957"/>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05497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sv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Layout" Target="../slideLayouts/slideLayout10.xml"/><Relationship Id="rId7" Type="http://schemas.openxmlformats.org/officeDocument/2006/relationships/image" Target="../media/image2.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jp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789" y="274638"/>
            <a:ext cx="6434298" cy="1143000"/>
          </a:xfrm>
          <a:prstGeom prst="rect">
            <a:avLst/>
          </a:prstGeom>
        </p:spPr>
        <p:txBody>
          <a:bodyPr vert="horz" lIns="91440" tIns="45720" rIns="91440" bIns="45720" rtlCol="0" anchor="b">
            <a:normAutofit/>
          </a:bodyPr>
          <a:lstStyle/>
          <a:p>
            <a:r>
              <a:rPr lang="en-US" dirty="0"/>
              <a:t>CLICK TO EDIT MASTER TITLE STYLE</a:t>
            </a:r>
            <a:endParaRPr lang="en-GB" dirty="0"/>
          </a:p>
        </p:txBody>
      </p:sp>
      <p:sp>
        <p:nvSpPr>
          <p:cNvPr id="3" name="Text Placeholder 2"/>
          <p:cNvSpPr>
            <a:spLocks noGrp="1"/>
          </p:cNvSpPr>
          <p:nvPr>
            <p:ph type="body" idx="1"/>
          </p:nvPr>
        </p:nvSpPr>
        <p:spPr>
          <a:xfrm>
            <a:off x="650788" y="1600201"/>
            <a:ext cx="7850661" cy="420506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3"/>
          <p:cNvSpPr txBox="1">
            <a:spLocks/>
          </p:cNvSpPr>
          <p:nvPr/>
        </p:nvSpPr>
        <p:spPr>
          <a:xfrm>
            <a:off x="2929328" y="6400799"/>
            <a:ext cx="2895600" cy="1825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1100" dirty="0">
                <a:solidFill>
                  <a:srgbClr val="000000"/>
                </a:solidFill>
                <a:latin typeface="Arial" panose="020B0604020202020204" pitchFamily="34" charset="0"/>
                <a:cs typeface="Arial" panose="020B0604020202020204" pitchFamily="34" charset="0"/>
              </a:rPr>
              <a:t>Supporting Smooth Transitions | 2025-26</a:t>
            </a:r>
            <a:endParaRPr lang="en-US" altLang="en-US" sz="1100" dirty="0">
              <a:solidFill>
                <a:srgbClr val="000000"/>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rotWithShape="1">
          <a:blip r:embed="rId9">
            <a:extLst>
              <a:ext uri="{28A0092B-C50C-407E-A947-70E740481C1C}">
                <a14:useLocalDpi xmlns:a14="http://schemas.microsoft.com/office/drawing/2010/main" val="0"/>
              </a:ext>
            </a:extLst>
          </a:blip>
          <a:srcRect t="10444" b="9159"/>
          <a:stretch/>
        </p:blipFill>
        <p:spPr>
          <a:xfrm>
            <a:off x="7302988" y="5805264"/>
            <a:ext cx="1757623" cy="1052735"/>
          </a:xfrm>
          <a:prstGeom prst="rect">
            <a:avLst/>
          </a:prstGeom>
        </p:spPr>
      </p:pic>
      <p:pic>
        <p:nvPicPr>
          <p:cNvPr id="4" name="Picture 8">
            <a:extLst>
              <a:ext uri="{FF2B5EF4-FFF2-40B4-BE49-F238E27FC236}">
                <a16:creationId xmlns:a16="http://schemas.microsoft.com/office/drawing/2014/main" id="{4279848C-5787-519F-474F-112F37A9C09D}"/>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245533" y="5874697"/>
            <a:ext cx="870744" cy="846778"/>
          </a:xfrm>
          <a:prstGeom prst="rect">
            <a:avLst/>
          </a:prstGeom>
        </p:spPr>
      </p:pic>
    </p:spTree>
    <p:extLst>
      <p:ext uri="{BB962C8B-B14F-4D97-AF65-F5344CB8AC3E}">
        <p14:creationId xmlns:p14="http://schemas.microsoft.com/office/powerpoint/2010/main" val="30436815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8" r:id="rId4"/>
    <p:sldLayoutId id="2147483682" r:id="rId5"/>
    <p:sldLayoutId id="2147483681" r:id="rId6"/>
    <p:sldLayoutId id="2147483698" r:id="rId7"/>
  </p:sldLayoutIdLst>
  <p:transition spd="slow">
    <p:fade/>
  </p:transition>
  <p:hf hdr="0" ftr="0" dt="0"/>
  <p:txStyles>
    <p:titleStyle>
      <a:lvl1pPr algn="l" defTabSz="914400" rtl="0" eaLnBrk="1" latinLnBrk="0" hangingPunct="1">
        <a:spcBef>
          <a:spcPct val="0"/>
        </a:spcBef>
        <a:buNone/>
        <a:defRPr sz="2800" kern="1200" cap="all"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chemeClr val="accent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47D9DF-9931-A55C-C053-D6E00C898224}"/>
              </a:ext>
            </a:extLst>
          </p:cNvPr>
          <p:cNvSpPr/>
          <p:nvPr userDrawn="1"/>
        </p:nvSpPr>
        <p:spPr>
          <a:xfrm>
            <a:off x="0" y="0"/>
            <a:ext cx="9144000" cy="1221698"/>
          </a:xfrm>
          <a:prstGeom prst="rect">
            <a:avLst/>
          </a:prstGeom>
          <a:solidFill>
            <a:srgbClr val="510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50789" y="78698"/>
            <a:ext cx="6787980" cy="1143000"/>
          </a:xfrm>
          <a:prstGeom prst="rect">
            <a:avLst/>
          </a:prstGeom>
        </p:spPr>
        <p:txBody>
          <a:bodyPr vert="horz" lIns="91440" tIns="45720" rIns="91440" bIns="45720" rtlCol="0" anchor="b">
            <a:normAutofit/>
          </a:bodyPr>
          <a:lstStyle/>
          <a:p>
            <a:r>
              <a:rPr lang="en-US" dirty="0"/>
              <a:t>Click to edit Master title style</a:t>
            </a:r>
            <a:endParaRPr lang="en-GB" dirty="0"/>
          </a:p>
        </p:txBody>
      </p:sp>
      <p:sp>
        <p:nvSpPr>
          <p:cNvPr id="3" name="Text Placeholder 2"/>
          <p:cNvSpPr>
            <a:spLocks noGrp="1"/>
          </p:cNvSpPr>
          <p:nvPr>
            <p:ph type="body" idx="1"/>
          </p:nvPr>
        </p:nvSpPr>
        <p:spPr>
          <a:xfrm>
            <a:off x="650788" y="1600201"/>
            <a:ext cx="7850661" cy="420506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descr="Logo&#10;&#10;Description automatically generated">
            <a:extLst>
              <a:ext uri="{FF2B5EF4-FFF2-40B4-BE49-F238E27FC236}">
                <a16:creationId xmlns:a16="http://schemas.microsoft.com/office/drawing/2014/main" id="{0D833B56-434D-3ED4-B399-7E783262644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28113" y="163881"/>
            <a:ext cx="1484431" cy="1484431"/>
          </a:xfrm>
          <a:prstGeom prst="rect">
            <a:avLst/>
          </a:prstGeom>
        </p:spPr>
      </p:pic>
      <p:sp>
        <p:nvSpPr>
          <p:cNvPr id="14" name="Footer Placeholder 3">
            <a:extLst>
              <a:ext uri="{FF2B5EF4-FFF2-40B4-BE49-F238E27FC236}">
                <a16:creationId xmlns:a16="http://schemas.microsoft.com/office/drawing/2014/main" id="{CA8F9E0F-45A7-A459-A68F-41C51A6F6CE3}"/>
              </a:ext>
            </a:extLst>
          </p:cNvPr>
          <p:cNvSpPr txBox="1">
            <a:spLocks/>
          </p:cNvSpPr>
          <p:nvPr userDrawn="1"/>
        </p:nvSpPr>
        <p:spPr>
          <a:xfrm>
            <a:off x="2929328" y="6400799"/>
            <a:ext cx="2895600" cy="1825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1100" dirty="0">
                <a:solidFill>
                  <a:srgbClr val="000000"/>
                </a:solidFill>
                <a:latin typeface="Arial" panose="020B0604020202020204" pitchFamily="34" charset="0"/>
                <a:cs typeface="Arial" panose="020B0604020202020204" pitchFamily="34" charset="0"/>
              </a:rPr>
              <a:t>Supporting Smooth Transitions | 2025-26</a:t>
            </a:r>
            <a:endParaRPr lang="en-US" altLang="en-US" sz="1100" dirty="0">
              <a:solidFill>
                <a:srgbClr val="000000"/>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DD173248-3834-48AD-86B6-730A4F89D72A}"/>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0444" b="9159"/>
          <a:stretch/>
        </p:blipFill>
        <p:spPr>
          <a:xfrm>
            <a:off x="7302988" y="5805264"/>
            <a:ext cx="1757623" cy="1052735"/>
          </a:xfrm>
          <a:prstGeom prst="rect">
            <a:avLst/>
          </a:prstGeom>
        </p:spPr>
      </p:pic>
      <p:pic>
        <p:nvPicPr>
          <p:cNvPr id="16" name="Picture 8">
            <a:extLst>
              <a:ext uri="{FF2B5EF4-FFF2-40B4-BE49-F238E27FC236}">
                <a16:creationId xmlns:a16="http://schemas.microsoft.com/office/drawing/2014/main" id="{D56BB2E7-80A9-0721-00E9-B814EEF52453}"/>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245533" y="5874697"/>
            <a:ext cx="870744" cy="846778"/>
          </a:xfrm>
          <a:prstGeom prst="rect">
            <a:avLst/>
          </a:prstGeom>
        </p:spPr>
      </p:pic>
    </p:spTree>
    <p:extLst>
      <p:ext uri="{BB962C8B-B14F-4D97-AF65-F5344CB8AC3E}">
        <p14:creationId xmlns:p14="http://schemas.microsoft.com/office/powerpoint/2010/main" val="257127944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ransition spd="slow">
    <p:fade/>
  </p:transition>
  <p:hf hdr="0" ftr="0" dt="0"/>
  <p:txStyles>
    <p:titleStyle>
      <a:lvl1pPr algn="l" defTabSz="914400" rtl="0" eaLnBrk="1" latinLnBrk="0" hangingPunct="1">
        <a:spcBef>
          <a:spcPct val="0"/>
        </a:spcBef>
        <a:buNone/>
        <a:defRPr sz="2800" kern="1200" cap="all"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chemeClr val="accent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327C3E-4BC8-923C-8989-653E4CF27A2B}"/>
              </a:ext>
            </a:extLst>
          </p:cNvPr>
          <p:cNvSpPr/>
          <p:nvPr userDrawn="1"/>
        </p:nvSpPr>
        <p:spPr>
          <a:xfrm>
            <a:off x="0" y="0"/>
            <a:ext cx="9144000" cy="1221698"/>
          </a:xfrm>
          <a:prstGeom prst="rect">
            <a:avLst/>
          </a:prstGeom>
          <a:solidFill>
            <a:srgbClr val="BB6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10;&#10;Description automatically generated">
            <a:extLst>
              <a:ext uri="{FF2B5EF4-FFF2-40B4-BE49-F238E27FC236}">
                <a16:creationId xmlns:a16="http://schemas.microsoft.com/office/drawing/2014/main" id="{57BB119F-6664-41F3-22D4-928AC1F841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8112" y="163881"/>
            <a:ext cx="1484432" cy="1484432"/>
          </a:xfrm>
          <a:prstGeom prst="rect">
            <a:avLst/>
          </a:prstGeom>
        </p:spPr>
      </p:pic>
      <p:sp>
        <p:nvSpPr>
          <p:cNvPr id="11" name="Footer Placeholder 3">
            <a:extLst>
              <a:ext uri="{FF2B5EF4-FFF2-40B4-BE49-F238E27FC236}">
                <a16:creationId xmlns:a16="http://schemas.microsoft.com/office/drawing/2014/main" id="{235DFBB7-2C85-2374-B519-4A46237C0621}"/>
              </a:ext>
            </a:extLst>
          </p:cNvPr>
          <p:cNvSpPr txBox="1">
            <a:spLocks/>
          </p:cNvSpPr>
          <p:nvPr userDrawn="1"/>
        </p:nvSpPr>
        <p:spPr>
          <a:xfrm>
            <a:off x="2929328" y="6400799"/>
            <a:ext cx="2895600" cy="1825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altLang="en-US" sz="1100" dirty="0">
                <a:solidFill>
                  <a:srgbClr val="000000"/>
                </a:solidFill>
                <a:latin typeface="Arial" panose="020B0604020202020204" pitchFamily="34" charset="0"/>
                <a:cs typeface="Arial" panose="020B0604020202020204" pitchFamily="34" charset="0"/>
              </a:rPr>
              <a:t>Supporting Smooth Transitions | 2025-26</a:t>
            </a:r>
            <a:endParaRPr lang="en-US" altLang="en-US" sz="1100" dirty="0">
              <a:solidFill>
                <a:srgbClr val="0000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C8D47C9C-24CA-5442-A9B2-6ED36159BA1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0444" b="9159"/>
          <a:stretch/>
        </p:blipFill>
        <p:spPr>
          <a:xfrm>
            <a:off x="7302988" y="5805264"/>
            <a:ext cx="1757623" cy="1052735"/>
          </a:xfrm>
          <a:prstGeom prst="rect">
            <a:avLst/>
          </a:prstGeom>
        </p:spPr>
      </p:pic>
      <p:pic>
        <p:nvPicPr>
          <p:cNvPr id="13" name="Picture 8">
            <a:extLst>
              <a:ext uri="{FF2B5EF4-FFF2-40B4-BE49-F238E27FC236}">
                <a16:creationId xmlns:a16="http://schemas.microsoft.com/office/drawing/2014/main" id="{F3AA2FC4-90ED-E021-0814-624AC5E14AA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245533" y="5874697"/>
            <a:ext cx="870744" cy="846778"/>
          </a:xfrm>
          <a:prstGeom prst="rect">
            <a:avLst/>
          </a:prstGeom>
        </p:spPr>
      </p:pic>
      <p:sp>
        <p:nvSpPr>
          <p:cNvPr id="2" name="Title Placeholder 1"/>
          <p:cNvSpPr>
            <a:spLocks noGrp="1"/>
          </p:cNvSpPr>
          <p:nvPr>
            <p:ph type="title"/>
          </p:nvPr>
        </p:nvSpPr>
        <p:spPr>
          <a:xfrm>
            <a:off x="650788" y="78699"/>
            <a:ext cx="6787980" cy="1143000"/>
          </a:xfrm>
          <a:prstGeom prst="rect">
            <a:avLst/>
          </a:prstGeom>
        </p:spPr>
        <p:txBody>
          <a:bodyPr vert="horz" lIns="91440" tIns="45720" rIns="91440" bIns="45720" rtlCol="0" anchor="b">
            <a:normAutofit/>
          </a:bodyPr>
          <a:lstStyle/>
          <a:p>
            <a:r>
              <a:rPr lang="en-US" dirty="0"/>
              <a:t>CLICK TO EDIT MASTER TITLE STYLE</a:t>
            </a:r>
            <a:endParaRPr lang="en-GB" dirty="0"/>
          </a:p>
        </p:txBody>
      </p:sp>
      <p:sp>
        <p:nvSpPr>
          <p:cNvPr id="3" name="Text Placeholder 2"/>
          <p:cNvSpPr>
            <a:spLocks noGrp="1"/>
          </p:cNvSpPr>
          <p:nvPr>
            <p:ph type="body" idx="1"/>
          </p:nvPr>
        </p:nvSpPr>
        <p:spPr>
          <a:xfrm>
            <a:off x="650788" y="1600201"/>
            <a:ext cx="7850661" cy="420506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61459277"/>
      </p:ext>
    </p:extLst>
  </p:cSld>
  <p:clrMap bg1="lt1" tx1="dk1" bg2="lt2" tx2="dk2" accent1="accent1" accent2="accent2" accent3="accent3" accent4="accent4" accent5="accent5" accent6="accent6" hlink="hlink" folHlink="folHlink"/>
  <p:sldLayoutIdLst>
    <p:sldLayoutId id="2147483697" r:id="rId1"/>
  </p:sldLayoutIdLst>
  <p:transition spd="slow">
    <p:fade/>
  </p:transition>
  <p:hf hdr="0" ftr="0" dt="0"/>
  <p:txStyles>
    <p:titleStyle>
      <a:lvl1pPr algn="l" defTabSz="914400" rtl="0" eaLnBrk="1" latinLnBrk="0" hangingPunct="1">
        <a:spcBef>
          <a:spcPct val="0"/>
        </a:spcBef>
        <a:buNone/>
        <a:defRPr sz="2800" kern="1200" cap="all"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chemeClr val="accent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 Id="rId9" Type="http://schemas.openxmlformats.org/officeDocument/2006/relationships/image" Target="../media/image37.jpeg"/></Relationships>
</file>

<file path=ppt/slides/_rels/slide1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g"/><Relationship Id="rId7"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41.jpeg"/><Relationship Id="rId5" Type="http://schemas.openxmlformats.org/officeDocument/2006/relationships/image" Target="../media/image40.jpg"/><Relationship Id="rId10" Type="http://schemas.openxmlformats.org/officeDocument/2006/relationships/image" Target="../media/image45.jpeg"/><Relationship Id="rId4" Type="http://schemas.openxmlformats.org/officeDocument/2006/relationships/image" Target="../media/image39.jpg"/><Relationship Id="rId9" Type="http://schemas.openxmlformats.org/officeDocument/2006/relationships/image" Target="../media/image44.jpg"/></Relationships>
</file>

<file path=ppt/slides/_rels/slide1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D4A51D3-9ADC-23C6-65BF-6467D1FEE0DF}"/>
              </a:ext>
            </a:extLst>
          </p:cNvPr>
          <p:cNvSpPr/>
          <p:nvPr/>
        </p:nvSpPr>
        <p:spPr>
          <a:xfrm>
            <a:off x="0" y="1641075"/>
            <a:ext cx="9144000" cy="4154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idx="4294967295"/>
          </p:nvPr>
        </p:nvSpPr>
        <p:spPr>
          <a:xfrm>
            <a:off x="199836" y="2975916"/>
            <a:ext cx="8744328" cy="1357395"/>
          </a:xfrm>
        </p:spPr>
        <p:txBody>
          <a:bodyPr>
            <a:normAutofit fontScale="90000"/>
          </a:bodyPr>
          <a:lstStyle/>
          <a:p>
            <a:pPr algn="ctr"/>
            <a:r>
              <a:rPr lang="en-GB" sz="4000" cap="none" dirty="0"/>
              <a:t>SUPPORTING SMOOTH TRANSITIONS </a:t>
            </a:r>
            <a:br>
              <a:rPr lang="en-GB" sz="4000" cap="none" dirty="0"/>
            </a:br>
            <a:r>
              <a:rPr lang="en-GB" sz="4000" i="1" cap="none" dirty="0"/>
              <a:t>For You And Your Child</a:t>
            </a:r>
            <a:endParaRPr lang="en-GB" sz="4000" dirty="0"/>
          </a:p>
        </p:txBody>
      </p:sp>
      <p:sp>
        <p:nvSpPr>
          <p:cNvPr id="5" name="Subtitle 4"/>
          <p:cNvSpPr>
            <a:spLocks noGrp="1"/>
          </p:cNvSpPr>
          <p:nvPr>
            <p:ph type="subTitle" idx="4294967295"/>
          </p:nvPr>
        </p:nvSpPr>
        <p:spPr>
          <a:xfrm>
            <a:off x="254336" y="4783946"/>
            <a:ext cx="8635326" cy="884205"/>
          </a:xfrm>
        </p:spPr>
        <p:txBody>
          <a:bodyPr>
            <a:normAutofit/>
          </a:bodyPr>
          <a:lstStyle/>
          <a:p>
            <a:pPr marL="0" indent="0" algn="ctr">
              <a:buNone/>
            </a:pPr>
            <a:r>
              <a:rPr lang="en-GB" sz="2400" dirty="0">
                <a:solidFill>
                  <a:schemeClr val="bg1"/>
                </a:solidFill>
              </a:rPr>
              <a:t>Insert date, time and presenter information</a:t>
            </a:r>
          </a:p>
        </p:txBody>
      </p:sp>
      <p:sp>
        <p:nvSpPr>
          <p:cNvPr id="2" name="TextBox 1"/>
          <p:cNvSpPr txBox="1"/>
          <p:nvPr/>
        </p:nvSpPr>
        <p:spPr>
          <a:xfrm>
            <a:off x="464246" y="480239"/>
            <a:ext cx="1440160" cy="923330"/>
          </a:xfrm>
          <a:prstGeom prst="rect">
            <a:avLst/>
          </a:prstGeom>
          <a:noFill/>
        </p:spPr>
        <p:txBody>
          <a:bodyPr wrap="square" rtlCol="0">
            <a:spAutoFit/>
          </a:bodyPr>
          <a:lstStyle/>
          <a:p>
            <a:pPr algn="ctr"/>
            <a:r>
              <a:rPr lang="en-GB" dirty="0"/>
              <a:t>Insert your school badge here</a:t>
            </a:r>
          </a:p>
        </p:txBody>
      </p:sp>
      <p:pic>
        <p:nvPicPr>
          <p:cNvPr id="8" name="Picture 7" descr="Logo&#10;&#10;Description automatically generated">
            <a:extLst>
              <a:ext uri="{FF2B5EF4-FFF2-40B4-BE49-F238E27FC236}">
                <a16:creationId xmlns:a16="http://schemas.microsoft.com/office/drawing/2014/main" id="{073A8725-5A65-8E24-C7C6-522122DF84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6413" y="171425"/>
            <a:ext cx="2440421" cy="2440421"/>
          </a:xfrm>
          <a:prstGeom prst="rect">
            <a:avLst/>
          </a:prstGeom>
        </p:spPr>
      </p:pic>
      <p:sp>
        <p:nvSpPr>
          <p:cNvPr id="9" name="TextBox 8">
            <a:extLst>
              <a:ext uri="{FF2B5EF4-FFF2-40B4-BE49-F238E27FC236}">
                <a16:creationId xmlns:a16="http://schemas.microsoft.com/office/drawing/2014/main" id="{8D291ED5-497E-46C5-82B8-21C8B914E448}"/>
              </a:ext>
            </a:extLst>
          </p:cNvPr>
          <p:cNvSpPr txBox="1"/>
          <p:nvPr/>
        </p:nvSpPr>
        <p:spPr>
          <a:xfrm>
            <a:off x="2930924" y="1035089"/>
            <a:ext cx="3282151" cy="584775"/>
          </a:xfrm>
          <a:prstGeom prst="rect">
            <a:avLst/>
          </a:prstGeom>
          <a:noFill/>
        </p:spPr>
        <p:txBody>
          <a:bodyPr wrap="square" rtlCol="0">
            <a:spAutoFit/>
          </a:bodyPr>
          <a:lstStyle/>
          <a:p>
            <a:pPr algn="ctr"/>
            <a:r>
              <a:rPr lang="en-GB" sz="3200" b="1" cap="all" dirty="0">
                <a:solidFill>
                  <a:schemeClr val="accent2"/>
                </a:solidFill>
              </a:rPr>
              <a:t>WELCOME TO</a:t>
            </a:r>
            <a:endParaRPr lang="en-US" sz="3200" b="1" cap="all" dirty="0">
              <a:solidFill>
                <a:schemeClr val="accent2"/>
              </a:solidFill>
            </a:endParaRPr>
          </a:p>
        </p:txBody>
      </p:sp>
      <p:sp>
        <p:nvSpPr>
          <p:cNvPr id="10" name="TextBox 9">
            <a:extLst>
              <a:ext uri="{FF2B5EF4-FFF2-40B4-BE49-F238E27FC236}">
                <a16:creationId xmlns:a16="http://schemas.microsoft.com/office/drawing/2014/main" id="{571A31BC-B27C-31EB-A507-74EB00E47419}"/>
              </a:ext>
            </a:extLst>
          </p:cNvPr>
          <p:cNvSpPr txBox="1"/>
          <p:nvPr/>
        </p:nvSpPr>
        <p:spPr>
          <a:xfrm>
            <a:off x="3055064" y="1939618"/>
            <a:ext cx="3033870" cy="830997"/>
          </a:xfrm>
          <a:prstGeom prst="rect">
            <a:avLst/>
          </a:prstGeom>
          <a:noFill/>
        </p:spPr>
        <p:txBody>
          <a:bodyPr wrap="square" rtlCol="0">
            <a:spAutoFit/>
          </a:bodyPr>
          <a:lstStyle/>
          <a:p>
            <a:pPr algn="ctr"/>
            <a:r>
              <a:rPr lang="en-GB" sz="2400" i="1" cap="none" dirty="0">
                <a:solidFill>
                  <a:schemeClr val="bg1"/>
                </a:solidFill>
              </a:rPr>
              <a:t>Insert School/Setting Name</a:t>
            </a:r>
            <a:endParaRPr lang="en-US" sz="2400" dirty="0">
              <a:solidFill>
                <a:schemeClr val="bg1"/>
              </a:solidFill>
            </a:endParaRPr>
          </a:p>
        </p:txBody>
      </p:sp>
    </p:spTree>
    <p:extLst>
      <p:ext uri="{BB962C8B-B14F-4D97-AF65-F5344CB8AC3E}">
        <p14:creationId xmlns:p14="http://schemas.microsoft.com/office/powerpoint/2010/main" val="118567323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 for your child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9269" y="1779495"/>
            <a:ext cx="2485956" cy="1649505"/>
          </a:xfrm>
          <a:prstGeom prst="rect">
            <a:avLst/>
          </a:prstGeom>
        </p:spPr>
      </p:pic>
      <p:pic>
        <p:nvPicPr>
          <p:cNvPr id="3" name="Picture 2">
            <a:extLst>
              <a:ext uri="{FF2B5EF4-FFF2-40B4-BE49-F238E27FC236}">
                <a16:creationId xmlns:a16="http://schemas.microsoft.com/office/drawing/2014/main" id="{D25415C1-4E21-5E24-88E3-75BA30FE7AB4}"/>
              </a:ext>
            </a:extLst>
          </p:cNvPr>
          <p:cNvPicPr>
            <a:picLocks noChangeAspect="1"/>
          </p:cNvPicPr>
          <p:nvPr/>
        </p:nvPicPr>
        <p:blipFill rotWithShape="1">
          <a:blip r:embed="rId4">
            <a:extLst>
              <a:ext uri="{28A0092B-C50C-407E-A947-70E740481C1C}">
                <a14:useLocalDpi xmlns:a14="http://schemas.microsoft.com/office/drawing/2010/main" val="0"/>
              </a:ext>
            </a:extLst>
          </a:blip>
          <a:srcRect l="23657" t="11021" r="8004" b="20641"/>
          <a:stretch/>
        </p:blipFill>
        <p:spPr>
          <a:xfrm>
            <a:off x="3437329" y="1779495"/>
            <a:ext cx="2472802" cy="1649505"/>
          </a:xfrm>
          <a:prstGeom prst="rect">
            <a:avLst/>
          </a:prstGeom>
        </p:spPr>
      </p:pic>
      <p:pic>
        <p:nvPicPr>
          <p:cNvPr id="5" name="Picture 4">
            <a:extLst>
              <a:ext uri="{FF2B5EF4-FFF2-40B4-BE49-F238E27FC236}">
                <a16:creationId xmlns:a16="http://schemas.microsoft.com/office/drawing/2014/main" id="{7E311B5C-34A1-19E2-303C-DCEB2934ED4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001" t="15248" r="9247"/>
          <a:stretch/>
        </p:blipFill>
        <p:spPr>
          <a:xfrm>
            <a:off x="765846" y="3608295"/>
            <a:ext cx="2472802" cy="1649505"/>
          </a:xfrm>
          <a:prstGeom prst="rect">
            <a:avLst/>
          </a:prstGeom>
        </p:spPr>
      </p:pic>
      <p:pic>
        <p:nvPicPr>
          <p:cNvPr id="7" name="Picture 6">
            <a:extLst>
              <a:ext uri="{FF2B5EF4-FFF2-40B4-BE49-F238E27FC236}">
                <a16:creationId xmlns:a16="http://schemas.microsoft.com/office/drawing/2014/main" id="{051FD485-B356-0EAD-9CDE-A67EE87CE73E}"/>
              </a:ext>
            </a:extLst>
          </p:cNvPr>
          <p:cNvPicPr>
            <a:picLocks noChangeAspect="1"/>
          </p:cNvPicPr>
          <p:nvPr/>
        </p:nvPicPr>
        <p:blipFill rotWithShape="1">
          <a:blip r:embed="rId6">
            <a:extLst>
              <a:ext uri="{28A0092B-C50C-407E-A947-70E740481C1C}">
                <a14:useLocalDpi xmlns:a14="http://schemas.microsoft.com/office/drawing/2010/main" val="0"/>
              </a:ext>
            </a:extLst>
          </a:blip>
          <a:srcRect l="10998" t="22479" r="48676" b="37196"/>
          <a:stretch/>
        </p:blipFill>
        <p:spPr>
          <a:xfrm>
            <a:off x="3437329" y="3608295"/>
            <a:ext cx="2472802" cy="1649505"/>
          </a:xfrm>
          <a:prstGeom prst="rect">
            <a:avLst/>
          </a:prstGeom>
        </p:spPr>
      </p:pic>
    </p:spTree>
    <p:extLst>
      <p:ext uri="{BB962C8B-B14F-4D97-AF65-F5344CB8AC3E}">
        <p14:creationId xmlns:p14="http://schemas.microsoft.com/office/powerpoint/2010/main" val="259013548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Keeping children safe is everyone’s responsibility</a:t>
            </a:r>
          </a:p>
        </p:txBody>
      </p:sp>
      <p:pic>
        <p:nvPicPr>
          <p:cNvPr id="5" name="Picture 4"/>
          <p:cNvPicPr>
            <a:picLocks noChangeAspect="1"/>
          </p:cNvPicPr>
          <p:nvPr/>
        </p:nvPicPr>
        <p:blipFill>
          <a:blip r:embed="rId3"/>
          <a:stretch>
            <a:fillRect/>
          </a:stretch>
        </p:blipFill>
        <p:spPr>
          <a:xfrm>
            <a:off x="900260" y="2763478"/>
            <a:ext cx="2085679" cy="681038"/>
          </a:xfrm>
          <a:prstGeom prst="rect">
            <a:avLst/>
          </a:prstGeom>
        </p:spPr>
      </p:pic>
      <p:pic>
        <p:nvPicPr>
          <p:cNvPr id="6" name="Picture 5"/>
          <p:cNvPicPr>
            <a:picLocks noChangeAspect="1"/>
          </p:cNvPicPr>
          <p:nvPr/>
        </p:nvPicPr>
        <p:blipFill>
          <a:blip r:embed="rId4"/>
          <a:stretch>
            <a:fillRect/>
          </a:stretch>
        </p:blipFill>
        <p:spPr>
          <a:xfrm>
            <a:off x="3725197" y="2350035"/>
            <a:ext cx="1059657" cy="127158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37450" y="2350035"/>
            <a:ext cx="1166813" cy="1166813"/>
          </a:xfrm>
          <a:prstGeom prst="rect">
            <a:avLst/>
          </a:prstGeom>
        </p:spPr>
      </p:pic>
      <p:pic>
        <p:nvPicPr>
          <p:cNvPr id="11" name="Picture 10"/>
          <p:cNvPicPr>
            <a:picLocks noChangeAspect="1"/>
          </p:cNvPicPr>
          <p:nvPr/>
        </p:nvPicPr>
        <p:blipFill>
          <a:blip r:embed="rId6"/>
          <a:stretch>
            <a:fillRect/>
          </a:stretch>
        </p:blipFill>
        <p:spPr>
          <a:xfrm>
            <a:off x="7256859" y="2230080"/>
            <a:ext cx="1328737" cy="1328737"/>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16049" t="22461" r="14519" b="8108"/>
          <a:stretch/>
        </p:blipFill>
        <p:spPr>
          <a:xfrm>
            <a:off x="901074" y="3893803"/>
            <a:ext cx="2378652" cy="1586701"/>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428911" y="3893803"/>
            <a:ext cx="2378653" cy="1586702"/>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955936" y="3894356"/>
            <a:ext cx="2601846" cy="1585595"/>
          </a:xfrm>
          <a:prstGeom prst="rect">
            <a:avLst/>
          </a:prstGeom>
        </p:spPr>
      </p:pic>
    </p:spTree>
    <p:extLst>
      <p:ext uri="{BB962C8B-B14F-4D97-AF65-F5344CB8AC3E}">
        <p14:creationId xmlns:p14="http://schemas.microsoft.com/office/powerpoint/2010/main" val="254387874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Keeping children safe is everyone’s responsibility</a:t>
            </a:r>
          </a:p>
        </p:txBody>
      </p:sp>
      <p:sp>
        <p:nvSpPr>
          <p:cNvPr id="3" name="Content Placeholder 2"/>
          <p:cNvSpPr>
            <a:spLocks noGrp="1"/>
          </p:cNvSpPr>
          <p:nvPr>
            <p:ph idx="4294967295"/>
          </p:nvPr>
        </p:nvSpPr>
        <p:spPr>
          <a:xfrm>
            <a:off x="726049" y="1600200"/>
            <a:ext cx="2327928" cy="551329"/>
          </a:xfrm>
        </p:spPr>
        <p:txBody>
          <a:bodyPr/>
          <a:lstStyle/>
          <a:p>
            <a:pPr marL="0" indent="0">
              <a:buNone/>
            </a:pPr>
            <a:r>
              <a:rPr lang="en-GB" dirty="0"/>
              <a:t>You…</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18" t="15538" r="34424" b="19604"/>
          <a:stretch/>
        </p:blipFill>
        <p:spPr>
          <a:xfrm>
            <a:off x="795726" y="2358371"/>
            <a:ext cx="1698675" cy="1275006"/>
          </a:xfrm>
          <a:prstGeom prst="rect">
            <a:avLst/>
          </a:prstGeom>
        </p:spPr>
      </p:pic>
      <p:pic>
        <p:nvPicPr>
          <p:cNvPr id="9" name="Picture 8">
            <a:extLst>
              <a:ext uri="{FF2B5EF4-FFF2-40B4-BE49-F238E27FC236}">
                <a16:creationId xmlns:a16="http://schemas.microsoft.com/office/drawing/2014/main" id="{BDDB5F64-4350-B204-0D9C-40B9C0AE86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364" t="14659" r="22917" b="31623"/>
          <a:stretch/>
        </p:blipFill>
        <p:spPr>
          <a:xfrm>
            <a:off x="2664826" y="2358371"/>
            <a:ext cx="1698675" cy="1275005"/>
          </a:xfrm>
          <a:prstGeom prst="rect">
            <a:avLst/>
          </a:prstGeom>
        </p:spPr>
      </p:pic>
      <p:pic>
        <p:nvPicPr>
          <p:cNvPr id="13" name="Picture 12">
            <a:extLst>
              <a:ext uri="{FF2B5EF4-FFF2-40B4-BE49-F238E27FC236}">
                <a16:creationId xmlns:a16="http://schemas.microsoft.com/office/drawing/2014/main" id="{64283514-FCE6-12BA-227B-51B7EC3D90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105" t="27833" r="12759"/>
          <a:stretch/>
        </p:blipFill>
        <p:spPr>
          <a:xfrm>
            <a:off x="4533927" y="2358371"/>
            <a:ext cx="1698675" cy="1275005"/>
          </a:xfrm>
          <a:prstGeom prst="rect">
            <a:avLst/>
          </a:prstGeom>
        </p:spPr>
      </p:pic>
      <p:pic>
        <p:nvPicPr>
          <p:cNvPr id="14" name="Picture 13">
            <a:extLst>
              <a:ext uri="{FF2B5EF4-FFF2-40B4-BE49-F238E27FC236}">
                <a16:creationId xmlns:a16="http://schemas.microsoft.com/office/drawing/2014/main" id="{BAB0DE1E-3545-3D1C-283C-696A0FBA9D1E}"/>
              </a:ext>
            </a:extLst>
          </p:cNvPr>
          <p:cNvPicPr>
            <a:picLocks noChangeAspect="1"/>
          </p:cNvPicPr>
          <p:nvPr/>
        </p:nvPicPr>
        <p:blipFill>
          <a:blip r:embed="rId6" cstate="print">
            <a:extLst>
              <a:ext uri="{28A0092B-C50C-407E-A947-70E740481C1C}">
                <a14:useLocalDpi xmlns:a14="http://schemas.microsoft.com/office/drawing/2010/main" val="0"/>
              </a:ext>
            </a:extLst>
          </a:blip>
          <a:srcRect l="6583" r="6583"/>
          <a:stretch/>
        </p:blipFill>
        <p:spPr>
          <a:xfrm>
            <a:off x="6403028" y="2358371"/>
            <a:ext cx="1698675" cy="1275006"/>
          </a:xfrm>
          <a:prstGeom prst="rect">
            <a:avLst/>
          </a:prstGeom>
        </p:spPr>
      </p:pic>
      <p:pic>
        <p:nvPicPr>
          <p:cNvPr id="15" name="Picture 14">
            <a:extLst>
              <a:ext uri="{FF2B5EF4-FFF2-40B4-BE49-F238E27FC236}">
                <a16:creationId xmlns:a16="http://schemas.microsoft.com/office/drawing/2014/main" id="{35266B4C-5A7C-2D4A-D531-240714F4F9F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536996" y="3783962"/>
            <a:ext cx="1698675" cy="1275006"/>
          </a:xfrm>
          <a:prstGeom prst="rect">
            <a:avLst/>
          </a:prstGeom>
        </p:spPr>
      </p:pic>
      <p:pic>
        <p:nvPicPr>
          <p:cNvPr id="16" name="Picture 15">
            <a:extLst>
              <a:ext uri="{FF2B5EF4-FFF2-40B4-BE49-F238E27FC236}">
                <a16:creationId xmlns:a16="http://schemas.microsoft.com/office/drawing/2014/main" id="{17FA5B4E-3EF1-E199-115F-1B8D0BA5CB6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61" t="6223" r="261" b="22572"/>
          <a:stretch/>
        </p:blipFill>
        <p:spPr>
          <a:xfrm>
            <a:off x="2660384" y="3783962"/>
            <a:ext cx="1698675" cy="1275006"/>
          </a:xfrm>
          <a:prstGeom prst="rect">
            <a:avLst/>
          </a:prstGeom>
        </p:spPr>
      </p:pic>
      <p:pic>
        <p:nvPicPr>
          <p:cNvPr id="17" name="Picture 16">
            <a:extLst>
              <a:ext uri="{FF2B5EF4-FFF2-40B4-BE49-F238E27FC236}">
                <a16:creationId xmlns:a16="http://schemas.microsoft.com/office/drawing/2014/main" id="{A20F3C1A-4337-E21A-181D-2C5D614C4A1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4034" t="26038" r="29644" b="10588"/>
          <a:stretch/>
        </p:blipFill>
        <p:spPr>
          <a:xfrm>
            <a:off x="795725" y="3783962"/>
            <a:ext cx="1698675" cy="1275006"/>
          </a:xfrm>
          <a:prstGeom prst="rect">
            <a:avLst/>
          </a:prstGeom>
        </p:spPr>
      </p:pic>
      <p:pic>
        <p:nvPicPr>
          <p:cNvPr id="18" name="Picture 17">
            <a:extLst>
              <a:ext uri="{FF2B5EF4-FFF2-40B4-BE49-F238E27FC236}">
                <a16:creationId xmlns:a16="http://schemas.microsoft.com/office/drawing/2014/main" id="{4B367295-14E9-D80A-8278-76086CA9A33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8960" t="8563" r="7389" b="8563"/>
          <a:stretch/>
        </p:blipFill>
        <p:spPr>
          <a:xfrm>
            <a:off x="6403481" y="3783962"/>
            <a:ext cx="1698675" cy="1275006"/>
          </a:xfrm>
          <a:prstGeom prst="rect">
            <a:avLst/>
          </a:prstGeom>
        </p:spPr>
      </p:pic>
    </p:spTree>
    <p:extLst>
      <p:ext uri="{BB962C8B-B14F-4D97-AF65-F5344CB8AC3E}">
        <p14:creationId xmlns:p14="http://schemas.microsoft.com/office/powerpoint/2010/main" val="140125836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How we communicate with you</a:t>
            </a:r>
          </a:p>
        </p:txBody>
      </p:sp>
      <p:sp>
        <p:nvSpPr>
          <p:cNvPr id="8" name="Content Placeholder 7"/>
          <p:cNvSpPr>
            <a:spLocks noGrp="1"/>
          </p:cNvSpPr>
          <p:nvPr>
            <p:ph idx="4294967295"/>
          </p:nvPr>
        </p:nvSpPr>
        <p:spPr>
          <a:xfrm>
            <a:off x="661850" y="1452715"/>
            <a:ext cx="7502013" cy="3952569"/>
          </a:xfrm>
        </p:spPr>
        <p:txBody>
          <a:bodyPr vert="horz" lIns="91440" tIns="45720" rIns="91440" bIns="45720" rtlCol="0" anchor="t">
            <a:normAutofit/>
          </a:bodyPr>
          <a:lstStyle/>
          <a:p>
            <a:pPr marL="0" indent="0">
              <a:buClr>
                <a:srgbClr val="E28700"/>
              </a:buClr>
              <a:buNone/>
            </a:pPr>
            <a:r>
              <a:rPr lang="en-GB" sz="1800" dirty="0">
                <a:latin typeface="Arial"/>
                <a:cs typeface="Arial"/>
              </a:rPr>
              <a:t>Communication is so important. It plays a huge role in ensuring that you are regularly sharing information with us to best support your child. </a:t>
            </a:r>
          </a:p>
          <a:p>
            <a:pPr marL="0" indent="0">
              <a:buClr>
                <a:srgbClr val="E28700"/>
              </a:buClr>
              <a:buNone/>
            </a:pPr>
            <a:r>
              <a:rPr lang="en-GB" sz="1800" dirty="0">
                <a:latin typeface="Arial"/>
                <a:cs typeface="Arial"/>
              </a:rPr>
              <a:t>We do this by…</a:t>
            </a:r>
          </a:p>
          <a:p>
            <a:pPr>
              <a:buClr>
                <a:schemeClr val="accent1"/>
              </a:buClr>
            </a:pPr>
            <a:r>
              <a:rPr lang="en-GB" sz="1600" dirty="0">
                <a:latin typeface="Arial"/>
                <a:cs typeface="Arial"/>
              </a:rPr>
              <a:t>Daily chats at drop off and pick up time</a:t>
            </a:r>
          </a:p>
          <a:p>
            <a:pPr>
              <a:buClr>
                <a:schemeClr val="accent1"/>
              </a:buClr>
            </a:pPr>
            <a:r>
              <a:rPr lang="en-GB" sz="1600" dirty="0">
                <a:latin typeface="Arial"/>
                <a:cs typeface="Arial"/>
              </a:rPr>
              <a:t>Termly parent consultation meetings</a:t>
            </a:r>
          </a:p>
          <a:p>
            <a:pPr>
              <a:buClr>
                <a:schemeClr val="accent1"/>
              </a:buClr>
            </a:pPr>
            <a:r>
              <a:rPr lang="en-GB" sz="1600" dirty="0">
                <a:latin typeface="Arial"/>
                <a:cs typeface="Arial"/>
              </a:rPr>
              <a:t>Stay and Play sessions</a:t>
            </a:r>
          </a:p>
          <a:p>
            <a:pPr>
              <a:buClr>
                <a:schemeClr val="accent1"/>
              </a:buClr>
            </a:pPr>
            <a:r>
              <a:rPr lang="en-GB" sz="1600" dirty="0">
                <a:latin typeface="Arial"/>
                <a:cs typeface="Arial"/>
              </a:rPr>
              <a:t>Newsletters</a:t>
            </a:r>
          </a:p>
          <a:p>
            <a:pPr>
              <a:buClr>
                <a:schemeClr val="accent1"/>
              </a:buClr>
            </a:pPr>
            <a:r>
              <a:rPr lang="en-GB" sz="1600" dirty="0">
                <a:latin typeface="Arial"/>
                <a:cs typeface="Arial"/>
              </a:rPr>
              <a:t>Notice board </a:t>
            </a:r>
            <a:r>
              <a:rPr lang="en-GB" sz="1600" i="1" dirty="0">
                <a:latin typeface="Arial"/>
                <a:cs typeface="Arial"/>
              </a:rPr>
              <a:t>(insert photo of your notice board)</a:t>
            </a:r>
          </a:p>
          <a:p>
            <a:pPr>
              <a:buClr>
                <a:schemeClr val="accent1"/>
              </a:buClr>
            </a:pPr>
            <a:r>
              <a:rPr lang="en-GB" sz="1600" dirty="0">
                <a:latin typeface="Arial"/>
                <a:cs typeface="Arial"/>
              </a:rPr>
              <a:t>Social Media – Facebook, Twitter </a:t>
            </a:r>
          </a:p>
          <a:p>
            <a:pPr>
              <a:buClr>
                <a:schemeClr val="accent1"/>
              </a:buClr>
            </a:pPr>
            <a:r>
              <a:rPr lang="en-GB" sz="1600" dirty="0">
                <a:latin typeface="Arial"/>
                <a:cs typeface="Arial"/>
              </a:rPr>
              <a:t>Email </a:t>
            </a:r>
            <a:r>
              <a:rPr lang="en-GB" sz="1600" i="1" dirty="0">
                <a:latin typeface="Arial"/>
                <a:cs typeface="Arial"/>
              </a:rPr>
              <a:t>(insert email address)</a:t>
            </a:r>
            <a:endParaRPr lang="en-GB" sz="1600" dirty="0">
              <a:latin typeface="Arial"/>
              <a:cs typeface="Arial"/>
            </a:endParaRPr>
          </a:p>
          <a:p>
            <a:pPr>
              <a:buClr>
                <a:schemeClr val="accent1"/>
              </a:buClr>
            </a:pPr>
            <a:r>
              <a:rPr lang="en-GB" sz="1600" dirty="0">
                <a:latin typeface="Arial"/>
                <a:cs typeface="Arial"/>
              </a:rPr>
              <a:t>School Website </a:t>
            </a:r>
            <a:r>
              <a:rPr lang="en-GB" sz="1600" i="1" dirty="0">
                <a:latin typeface="Arial"/>
                <a:cs typeface="Arial"/>
              </a:rPr>
              <a:t>(add link to your website)</a:t>
            </a:r>
          </a:p>
        </p:txBody>
      </p:sp>
      <p:pic>
        <p:nvPicPr>
          <p:cNvPr id="6" name="Picture 5" descr="A picture containing circle&#10;&#10;Description automatically generated">
            <a:extLst>
              <a:ext uri="{FF2B5EF4-FFF2-40B4-BE49-F238E27FC236}">
                <a16:creationId xmlns:a16="http://schemas.microsoft.com/office/drawing/2014/main" id="{C661F768-2B99-6754-7B94-42CE8FD98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39" y="4859707"/>
            <a:ext cx="6378438" cy="999289"/>
          </a:xfrm>
          <a:prstGeom prst="rect">
            <a:avLst/>
          </a:prstGeom>
        </p:spPr>
      </p:pic>
    </p:spTree>
    <p:extLst>
      <p:ext uri="{BB962C8B-B14F-4D97-AF65-F5344CB8AC3E}">
        <p14:creationId xmlns:p14="http://schemas.microsoft.com/office/powerpoint/2010/main" val="101357851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Holiday Activities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753036" y="1389704"/>
            <a:ext cx="6558935" cy="4634877"/>
          </a:xfrm>
          <a:prstGeom prst="rect">
            <a:avLst/>
          </a:prstGeom>
        </p:spPr>
      </p:pic>
    </p:spTree>
    <p:extLst>
      <p:ext uri="{BB962C8B-B14F-4D97-AF65-F5344CB8AC3E}">
        <p14:creationId xmlns:p14="http://schemas.microsoft.com/office/powerpoint/2010/main" val="160528055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Evaluation Form</a:t>
            </a:r>
          </a:p>
        </p:txBody>
      </p:sp>
      <p:sp>
        <p:nvSpPr>
          <p:cNvPr id="6" name="Content Placeholder 2"/>
          <p:cNvSpPr txBox="1">
            <a:spLocks/>
          </p:cNvSpPr>
          <p:nvPr/>
        </p:nvSpPr>
        <p:spPr>
          <a:xfrm>
            <a:off x="453628" y="1575412"/>
            <a:ext cx="8229600" cy="47372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accent4"/>
              </a:buClr>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accent4"/>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accent4"/>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400" dirty="0"/>
              <a:t>Review your evaluation sheet. </a:t>
            </a:r>
          </a:p>
          <a:p>
            <a:pPr marL="0" indent="0" algn="ctr">
              <a:buFont typeface="Arial" panose="020B0604020202020204" pitchFamily="34" charset="0"/>
              <a:buNone/>
            </a:pPr>
            <a:endParaRPr lang="en-GB" sz="2400" dirty="0"/>
          </a:p>
          <a:p>
            <a:pPr marL="0" indent="0" algn="ctr">
              <a:buFont typeface="Arial" panose="020B0604020202020204" pitchFamily="34" charset="0"/>
              <a:buNone/>
            </a:pPr>
            <a:endParaRPr lang="en-GB" sz="2400" dirty="0"/>
          </a:p>
          <a:p>
            <a:pPr marL="0" indent="0" algn="ctr">
              <a:buFont typeface="Arial" panose="020B0604020202020204" pitchFamily="34" charset="0"/>
              <a:buNone/>
            </a:pPr>
            <a:endParaRPr lang="en-GB" sz="2400" dirty="0"/>
          </a:p>
          <a:p>
            <a:pPr marL="0" indent="0" algn="ctr">
              <a:buFont typeface="Arial" panose="020B0604020202020204" pitchFamily="34" charset="0"/>
              <a:buNone/>
            </a:pPr>
            <a:endParaRPr lang="en-GB" sz="2400" dirty="0"/>
          </a:p>
          <a:p>
            <a:pPr marL="0" indent="0" algn="ctr">
              <a:buFont typeface="Arial" panose="020B0604020202020204" pitchFamily="34" charset="0"/>
              <a:buNone/>
            </a:pPr>
            <a:endParaRPr lang="en-GB" sz="2400" dirty="0"/>
          </a:p>
          <a:p>
            <a:pPr marL="0" indent="0" algn="ctr">
              <a:buFont typeface="Arial" panose="020B0604020202020204" pitchFamily="34" charset="0"/>
              <a:buNone/>
            </a:pPr>
            <a:endParaRPr lang="en-GB" sz="2400" dirty="0"/>
          </a:p>
          <a:p>
            <a:pPr marL="0" indent="0" algn="ctr">
              <a:buFont typeface="Arial" panose="020B0604020202020204" pitchFamily="34" charset="0"/>
              <a:buNone/>
            </a:pPr>
            <a:endParaRPr lang="en-GB" sz="2400" dirty="0"/>
          </a:p>
          <a:p>
            <a:pPr marL="0" indent="0" algn="ctr">
              <a:buFont typeface="Arial" panose="020B0604020202020204" pitchFamily="34" charset="0"/>
              <a:buNone/>
            </a:pPr>
            <a:endParaRPr lang="en-GB" sz="2400" dirty="0"/>
          </a:p>
          <a:p>
            <a:pPr marL="0" indent="0" algn="ctr">
              <a:buFont typeface="Arial" panose="020B0604020202020204" pitchFamily="34" charset="0"/>
              <a:buNone/>
            </a:pPr>
            <a:r>
              <a:rPr lang="en-GB" sz="2400" dirty="0"/>
              <a:t>Please fill in the </a:t>
            </a:r>
            <a:r>
              <a:rPr lang="en-GB" sz="2400" b="1" dirty="0"/>
              <a:t>after</a:t>
            </a:r>
            <a:r>
              <a:rPr lang="en-GB" sz="2400" dirty="0"/>
              <a:t> sections now</a:t>
            </a:r>
          </a:p>
        </p:txBody>
      </p:sp>
      <p:pic>
        <p:nvPicPr>
          <p:cNvPr id="9" name="Picture 8">
            <a:extLst>
              <a:ext uri="{FF2B5EF4-FFF2-40B4-BE49-F238E27FC236}">
                <a16:creationId xmlns:a16="http://schemas.microsoft.com/office/drawing/2014/main" id="{15D82F14-6F6D-9112-65D9-A92256B43632}"/>
              </a:ext>
            </a:extLst>
          </p:cNvPr>
          <p:cNvPicPr>
            <a:picLocks noChangeAspect="1"/>
          </p:cNvPicPr>
          <p:nvPr/>
        </p:nvPicPr>
        <p:blipFill rotWithShape="1">
          <a:blip r:embed="rId3">
            <a:extLst>
              <a:ext uri="{28A0092B-C50C-407E-A947-70E740481C1C}">
                <a14:useLocalDpi xmlns:a14="http://schemas.microsoft.com/office/drawing/2010/main" val="0"/>
              </a:ext>
            </a:extLst>
          </a:blip>
          <a:srcRect t="50000"/>
          <a:stretch/>
        </p:blipFill>
        <p:spPr>
          <a:xfrm>
            <a:off x="2005459" y="2086102"/>
            <a:ext cx="4846211" cy="3429000"/>
          </a:xfrm>
          <a:prstGeom prst="rect">
            <a:avLst/>
          </a:prstGeom>
        </p:spPr>
      </p:pic>
    </p:spTree>
    <p:extLst>
      <p:ext uri="{BB962C8B-B14F-4D97-AF65-F5344CB8AC3E}">
        <p14:creationId xmlns:p14="http://schemas.microsoft.com/office/powerpoint/2010/main" val="403755222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Before you go…</a:t>
            </a:r>
          </a:p>
        </p:txBody>
      </p:sp>
      <p:sp>
        <p:nvSpPr>
          <p:cNvPr id="6" name="TextBox 5"/>
          <p:cNvSpPr txBox="1"/>
          <p:nvPr/>
        </p:nvSpPr>
        <p:spPr>
          <a:xfrm>
            <a:off x="639096" y="3550507"/>
            <a:ext cx="7865808" cy="2246769"/>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Take some photos of the classroom/provision and make sure you are in at least one of them.</a:t>
            </a:r>
          </a:p>
          <a:p>
            <a:pPr algn="ctr"/>
            <a:endParaRPr lang="en-GB" sz="2800" dirty="0">
              <a:latin typeface="Arial" panose="020B0604020202020204" pitchFamily="34" charset="0"/>
              <a:cs typeface="Arial" panose="020B0604020202020204" pitchFamily="34" charset="0"/>
            </a:endParaRPr>
          </a:p>
          <a:p>
            <a:pPr algn="ctr"/>
            <a:r>
              <a:rPr lang="en-GB" sz="2800" dirty="0">
                <a:latin typeface="Arial" panose="020B0604020202020204" pitchFamily="34" charset="0"/>
                <a:cs typeface="Arial" panose="020B0604020202020204" pitchFamily="34" charset="0"/>
              </a:rPr>
              <a:t>You can then show your child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you have been here!</a:t>
            </a:r>
          </a:p>
        </p:txBody>
      </p:sp>
      <p:pic>
        <p:nvPicPr>
          <p:cNvPr id="4" name="Picture 3" descr="A classroom with desks and chairs&#10;&#10;Description automatically generated with medium confidence">
            <a:extLst>
              <a:ext uri="{FF2B5EF4-FFF2-40B4-BE49-F238E27FC236}">
                <a16:creationId xmlns:a16="http://schemas.microsoft.com/office/drawing/2014/main" id="{8A37CA9A-F4D3-435B-0A9A-9927C504ED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0753" y="1385155"/>
            <a:ext cx="2922494" cy="1949475"/>
          </a:xfrm>
          <a:prstGeom prst="rect">
            <a:avLst/>
          </a:prstGeom>
        </p:spPr>
      </p:pic>
    </p:spTree>
    <p:extLst>
      <p:ext uri="{BB962C8B-B14F-4D97-AF65-F5344CB8AC3E}">
        <p14:creationId xmlns:p14="http://schemas.microsoft.com/office/powerpoint/2010/main" val="3407943265"/>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A0207E8E-0916-4567-8E83-AE26305C8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059712"/>
            <a:ext cx="7772400" cy="2971799"/>
          </a:xfrm>
          <a:prstGeom prst="rect">
            <a:avLst/>
          </a:prstGeom>
        </p:spPr>
      </p:pic>
      <p:sp>
        <p:nvSpPr>
          <p:cNvPr id="2" name="Title 1"/>
          <p:cNvSpPr>
            <a:spLocks noGrp="1"/>
          </p:cNvSpPr>
          <p:nvPr>
            <p:ph type="title"/>
          </p:nvPr>
        </p:nvSpPr>
        <p:spPr/>
        <p:txBody>
          <a:bodyPr/>
          <a:lstStyle/>
          <a:p>
            <a:r>
              <a:rPr lang="en-GB" dirty="0"/>
              <a:t>Question Time</a:t>
            </a:r>
          </a:p>
        </p:txBody>
      </p:sp>
      <p:sp>
        <p:nvSpPr>
          <p:cNvPr id="5" name="TextBox 4"/>
          <p:cNvSpPr txBox="1"/>
          <p:nvPr/>
        </p:nvSpPr>
        <p:spPr>
          <a:xfrm>
            <a:off x="719572" y="1769881"/>
            <a:ext cx="7704856" cy="4401205"/>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No question is a silly question…</a:t>
            </a:r>
          </a:p>
          <a:p>
            <a:pPr algn="ctr"/>
            <a:endParaRPr lang="en-GB" sz="2800" dirty="0">
              <a:latin typeface="Arial" panose="020B0604020202020204" pitchFamily="34" charset="0"/>
              <a:cs typeface="Arial" panose="020B0604020202020204" pitchFamily="34" charset="0"/>
            </a:endParaRPr>
          </a:p>
          <a:p>
            <a:pPr algn="ctr"/>
            <a:endParaRPr lang="en-GB" sz="2800" dirty="0">
              <a:latin typeface="Arial" panose="020B0604020202020204" pitchFamily="34" charset="0"/>
              <a:cs typeface="Arial" panose="020B0604020202020204" pitchFamily="34" charset="0"/>
            </a:endParaRPr>
          </a:p>
          <a:p>
            <a:pPr algn="ctr"/>
            <a:endParaRPr lang="en-GB" sz="2800" dirty="0">
              <a:latin typeface="Arial" panose="020B0604020202020204" pitchFamily="34" charset="0"/>
              <a:cs typeface="Arial" panose="020B0604020202020204" pitchFamily="34" charset="0"/>
            </a:endParaRPr>
          </a:p>
          <a:p>
            <a:pPr algn="ctr"/>
            <a:endParaRPr lang="en-GB" sz="2800" dirty="0">
              <a:latin typeface="Arial" panose="020B0604020202020204" pitchFamily="34" charset="0"/>
              <a:cs typeface="Arial" panose="020B0604020202020204" pitchFamily="34" charset="0"/>
            </a:endParaRPr>
          </a:p>
          <a:p>
            <a:pPr algn="ctr"/>
            <a:endParaRPr lang="en-GB" sz="2800" dirty="0">
              <a:latin typeface="Arial" panose="020B0604020202020204" pitchFamily="34" charset="0"/>
              <a:cs typeface="Arial" panose="020B0604020202020204" pitchFamily="34" charset="0"/>
            </a:endParaRPr>
          </a:p>
          <a:p>
            <a:pPr algn="ctr"/>
            <a:endParaRPr lang="en-GB" sz="2800" dirty="0">
              <a:latin typeface="Arial" panose="020B0604020202020204" pitchFamily="34" charset="0"/>
              <a:cs typeface="Arial" panose="020B0604020202020204" pitchFamily="34" charset="0"/>
            </a:endParaRPr>
          </a:p>
          <a:p>
            <a:pPr algn="ctr"/>
            <a:r>
              <a:rPr lang="en-GB" sz="2800" dirty="0">
                <a:latin typeface="Arial" panose="020B0604020202020204" pitchFamily="34" charset="0"/>
                <a:cs typeface="Arial" panose="020B0604020202020204" pitchFamily="34" charset="0"/>
              </a:rPr>
              <a:t>If anyone has anything they would like to ask please feel free to</a:t>
            </a:r>
          </a:p>
          <a:p>
            <a:pPr algn="ct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23396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a:latin typeface="Arial" charset="0"/>
                <a:cs typeface="Arial" charset="0"/>
              </a:rPr>
              <a:t>Future dates for your diary</a:t>
            </a:r>
            <a:endParaRPr lang="en-GB"/>
          </a:p>
        </p:txBody>
      </p:sp>
      <p:sp>
        <p:nvSpPr>
          <p:cNvPr id="4" name="Table Placeholder 3"/>
          <p:cNvSpPr>
            <a:spLocks noGrp="1"/>
          </p:cNvSpPr>
          <p:nvPr>
            <p:ph type="tbl" idx="1"/>
          </p:nvPr>
        </p:nvSpPr>
        <p:spPr>
          <a:xfrm>
            <a:off x="796413" y="1868129"/>
            <a:ext cx="7511846" cy="3687098"/>
          </a:xfrm>
        </p:spPr>
        <p:txBody>
          <a:bodyPr/>
          <a:lstStyle/>
          <a:p>
            <a:endParaRPr lang="en-GB"/>
          </a:p>
        </p:txBody>
      </p:sp>
    </p:spTree>
    <p:extLst>
      <p:ext uri="{BB962C8B-B14F-4D97-AF65-F5344CB8AC3E}">
        <p14:creationId xmlns:p14="http://schemas.microsoft.com/office/powerpoint/2010/main" val="254748885"/>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We look forward to welcoming you and your child to</a:t>
            </a:r>
            <a:endParaRPr lang="en-GB" sz="1800" dirty="0"/>
          </a:p>
        </p:txBody>
      </p:sp>
      <p:sp>
        <p:nvSpPr>
          <p:cNvPr id="3" name="Picture Placeholder 2">
            <a:extLst>
              <a:ext uri="{FF2B5EF4-FFF2-40B4-BE49-F238E27FC236}">
                <a16:creationId xmlns:a16="http://schemas.microsoft.com/office/drawing/2014/main" id="{2586BCCA-6D97-3474-C3CF-FB882F15A9F3}"/>
              </a:ext>
            </a:extLst>
          </p:cNvPr>
          <p:cNvSpPr>
            <a:spLocks noGrp="1"/>
          </p:cNvSpPr>
          <p:nvPr>
            <p:ph type="pic" sz="quarter" idx="10"/>
          </p:nvPr>
        </p:nvSpPr>
        <p:spPr>
          <a:xfrm>
            <a:off x="704850" y="2126431"/>
            <a:ext cx="2985602" cy="1714967"/>
          </a:xfrm>
        </p:spPr>
        <p:txBody>
          <a:bodyPr/>
          <a:lstStyle/>
          <a:p>
            <a:endParaRPr lang="en-GB"/>
          </a:p>
        </p:txBody>
      </p:sp>
      <p:sp>
        <p:nvSpPr>
          <p:cNvPr id="4" name="Picture Placeholder 3">
            <a:extLst>
              <a:ext uri="{FF2B5EF4-FFF2-40B4-BE49-F238E27FC236}">
                <a16:creationId xmlns:a16="http://schemas.microsoft.com/office/drawing/2014/main" id="{CB5BE6ED-F655-4971-CDCB-E020E58DC72F}"/>
              </a:ext>
            </a:extLst>
          </p:cNvPr>
          <p:cNvSpPr>
            <a:spLocks noGrp="1"/>
          </p:cNvSpPr>
          <p:nvPr>
            <p:ph type="pic" sz="quarter" idx="11"/>
          </p:nvPr>
        </p:nvSpPr>
        <p:spPr>
          <a:xfrm>
            <a:off x="3948797" y="2132407"/>
            <a:ext cx="2985602" cy="1714967"/>
          </a:xfrm>
        </p:spPr>
        <p:txBody>
          <a:bodyPr/>
          <a:lstStyle/>
          <a:p>
            <a:endParaRPr lang="en-GB"/>
          </a:p>
        </p:txBody>
      </p:sp>
      <p:sp>
        <p:nvSpPr>
          <p:cNvPr id="5" name="Picture Placeholder 4">
            <a:extLst>
              <a:ext uri="{FF2B5EF4-FFF2-40B4-BE49-F238E27FC236}">
                <a16:creationId xmlns:a16="http://schemas.microsoft.com/office/drawing/2014/main" id="{12366A79-B2EC-9A02-FFEA-BFC78C3B8181}"/>
              </a:ext>
            </a:extLst>
          </p:cNvPr>
          <p:cNvSpPr>
            <a:spLocks noGrp="1"/>
          </p:cNvSpPr>
          <p:nvPr>
            <p:ph type="pic" sz="quarter" idx="12"/>
          </p:nvPr>
        </p:nvSpPr>
        <p:spPr>
          <a:xfrm>
            <a:off x="704850" y="4104643"/>
            <a:ext cx="2985602" cy="1714967"/>
          </a:xfrm>
        </p:spPr>
        <p:txBody>
          <a:bodyPr/>
          <a:lstStyle/>
          <a:p>
            <a:endParaRPr lang="en-GB"/>
          </a:p>
        </p:txBody>
      </p:sp>
      <p:sp>
        <p:nvSpPr>
          <p:cNvPr id="6" name="Picture Placeholder 5">
            <a:extLst>
              <a:ext uri="{FF2B5EF4-FFF2-40B4-BE49-F238E27FC236}">
                <a16:creationId xmlns:a16="http://schemas.microsoft.com/office/drawing/2014/main" id="{46D5463D-7BF5-FE1B-EE7A-59114018A5C0}"/>
              </a:ext>
            </a:extLst>
          </p:cNvPr>
          <p:cNvSpPr>
            <a:spLocks noGrp="1"/>
          </p:cNvSpPr>
          <p:nvPr>
            <p:ph type="pic" sz="quarter" idx="13"/>
          </p:nvPr>
        </p:nvSpPr>
        <p:spPr>
          <a:xfrm>
            <a:off x="3948797" y="4110619"/>
            <a:ext cx="2985602" cy="1714967"/>
          </a:xfrm>
        </p:spPr>
        <p:txBody>
          <a:bodyPr/>
          <a:lstStyle/>
          <a:p>
            <a:endParaRPr lang="en-GB"/>
          </a:p>
        </p:txBody>
      </p:sp>
      <p:sp>
        <p:nvSpPr>
          <p:cNvPr id="7" name="TextBox 6">
            <a:extLst>
              <a:ext uri="{FF2B5EF4-FFF2-40B4-BE49-F238E27FC236}">
                <a16:creationId xmlns:a16="http://schemas.microsoft.com/office/drawing/2014/main" id="{506DF4B3-AC66-077E-8B8F-FFB0C3E3F58C}"/>
              </a:ext>
            </a:extLst>
          </p:cNvPr>
          <p:cNvSpPr txBox="1"/>
          <p:nvPr/>
        </p:nvSpPr>
        <p:spPr>
          <a:xfrm>
            <a:off x="645459" y="1338729"/>
            <a:ext cx="6986494" cy="477054"/>
          </a:xfrm>
          <a:prstGeom prst="rect">
            <a:avLst/>
          </a:prstGeom>
          <a:noFill/>
        </p:spPr>
        <p:txBody>
          <a:bodyPr wrap="square" rtlCol="0">
            <a:spAutoFit/>
          </a:bodyPr>
          <a:lstStyle/>
          <a:p>
            <a:r>
              <a:rPr lang="en-US" sz="2500" cap="all" dirty="0"/>
              <a:t>(insert name of school setting)</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GB" dirty="0"/>
              <a:t>AIMS of the induction meeting</a:t>
            </a:r>
          </a:p>
        </p:txBody>
      </p:sp>
      <p:sp>
        <p:nvSpPr>
          <p:cNvPr id="3" name="Content Placeholder 2"/>
          <p:cNvSpPr>
            <a:spLocks noGrp="1"/>
          </p:cNvSpPr>
          <p:nvPr>
            <p:ph idx="4294967295"/>
          </p:nvPr>
        </p:nvSpPr>
        <p:spPr>
          <a:xfrm>
            <a:off x="650789" y="1580974"/>
            <a:ext cx="7183524" cy="4097338"/>
          </a:xfrm>
        </p:spPr>
        <p:txBody>
          <a:bodyPr>
            <a:normAutofit/>
          </a:bodyPr>
          <a:lstStyle/>
          <a:p>
            <a:pPr marL="0" indent="0">
              <a:buNone/>
            </a:pPr>
            <a:r>
              <a:rPr lang="en-GB" sz="2000" dirty="0"/>
              <a:t>To give you an overview of </a:t>
            </a:r>
          </a:p>
          <a:p>
            <a:pPr marL="0" indent="0">
              <a:buNone/>
            </a:pPr>
            <a:r>
              <a:rPr lang="en-GB" sz="2000" dirty="0"/>
              <a:t>Early Years Foundation Stage (EYFS)</a:t>
            </a:r>
          </a:p>
          <a:p>
            <a:pPr marL="0" indent="0">
              <a:buNone/>
            </a:pPr>
            <a:r>
              <a:rPr lang="en-GB" sz="2000" dirty="0"/>
              <a:t>and what your child will be learning </a:t>
            </a:r>
          </a:p>
          <a:p>
            <a:pPr marL="0" indent="0">
              <a:buNone/>
            </a:pPr>
            <a:endParaRPr lang="en-GB" sz="1800" dirty="0"/>
          </a:p>
          <a:p>
            <a:pPr marL="0" indent="0">
              <a:buNone/>
            </a:pPr>
            <a:endParaRPr lang="en-GB" sz="1800" dirty="0"/>
          </a:p>
          <a:p>
            <a:pPr marL="0" indent="0">
              <a:buNone/>
            </a:pPr>
            <a:r>
              <a:rPr lang="en-GB" sz="2000" dirty="0"/>
              <a:t>To provide ideas we can effectively work together</a:t>
            </a:r>
          </a:p>
          <a:p>
            <a:pPr marL="0" indent="0">
              <a:buNone/>
            </a:pPr>
            <a:r>
              <a:rPr lang="en-GB" sz="2000" dirty="0"/>
              <a:t>and how you can best support your child at home</a:t>
            </a:r>
          </a:p>
          <a:p>
            <a:pPr marL="0" indent="0">
              <a:buNone/>
            </a:pPr>
            <a:endParaRPr lang="en-GB" sz="1800" dirty="0"/>
          </a:p>
          <a:p>
            <a:pPr marL="0" indent="0">
              <a:buNone/>
            </a:pPr>
            <a:endParaRPr lang="en-GB" sz="1800" dirty="0"/>
          </a:p>
          <a:p>
            <a:pPr marL="0" indent="0">
              <a:buNone/>
            </a:pPr>
            <a:r>
              <a:rPr lang="en-GB" sz="2000" dirty="0"/>
              <a:t>To help you understand what to </a:t>
            </a:r>
          </a:p>
          <a:p>
            <a:pPr marL="0" indent="0">
              <a:buNone/>
            </a:pPr>
            <a:r>
              <a:rPr lang="en-GB" sz="2000" dirty="0"/>
              <a:t>expect from us</a:t>
            </a:r>
          </a:p>
        </p:txBody>
      </p:sp>
      <p:pic>
        <p:nvPicPr>
          <p:cNvPr id="5" name="Picture 4" descr="Text&#10;&#10;Description automatically generated">
            <a:extLst>
              <a:ext uri="{FF2B5EF4-FFF2-40B4-BE49-F238E27FC236}">
                <a16:creationId xmlns:a16="http://schemas.microsoft.com/office/drawing/2014/main" id="{33B1E664-ADA4-4B22-89D9-7215D0697641}"/>
              </a:ext>
            </a:extLst>
          </p:cNvPr>
          <p:cNvPicPr>
            <a:picLocks noChangeAspect="1"/>
          </p:cNvPicPr>
          <p:nvPr/>
        </p:nvPicPr>
        <p:blipFill>
          <a:blip r:embed="rId3" cstate="print">
            <a:extLst>
              <a:ext uri="{28A0092B-C50C-407E-A947-70E740481C1C}">
                <a14:useLocalDpi xmlns:a14="http://schemas.microsoft.com/office/drawing/2010/main" val="0"/>
              </a:ext>
            </a:extLst>
          </a:blip>
          <a:srcRect b="25725"/>
          <a:stretch/>
        </p:blipFill>
        <p:spPr>
          <a:xfrm>
            <a:off x="5297251" y="1499264"/>
            <a:ext cx="1284629" cy="1361359"/>
          </a:xfrm>
          <a:prstGeom prst="rect">
            <a:avLst/>
          </a:prstGeom>
          <a:ln>
            <a:noFill/>
          </a:ln>
          <a:effectLst>
            <a:outerShdw blurRad="292100" dist="63500" dir="2700000" sx="97803" sy="97803" algn="tl" rotWithShape="0">
              <a:srgbClr val="333333">
                <a:alpha val="65000"/>
              </a:srgbClr>
            </a:outerShdw>
          </a:effectLst>
        </p:spPr>
      </p:pic>
      <p:pic>
        <p:nvPicPr>
          <p:cNvPr id="9" name="Picture 8">
            <a:extLst>
              <a:ext uri="{FF2B5EF4-FFF2-40B4-BE49-F238E27FC236}">
                <a16:creationId xmlns:a16="http://schemas.microsoft.com/office/drawing/2014/main" id="{517C4A71-135F-775B-B06D-6526A469C8FD}"/>
              </a:ext>
            </a:extLst>
          </p:cNvPr>
          <p:cNvPicPr>
            <a:picLocks noChangeAspect="1"/>
          </p:cNvPicPr>
          <p:nvPr/>
        </p:nvPicPr>
        <p:blipFill rotWithShape="1">
          <a:blip r:embed="rId4">
            <a:extLst>
              <a:ext uri="{28A0092B-C50C-407E-A947-70E740481C1C}">
                <a14:useLocalDpi xmlns:a14="http://schemas.microsoft.com/office/drawing/2010/main" val="0"/>
              </a:ext>
            </a:extLst>
          </a:blip>
          <a:srcRect l="33401" t="11860" r="9775" b="2951"/>
          <a:stretch/>
        </p:blipFill>
        <p:spPr>
          <a:xfrm>
            <a:off x="6910075" y="2425391"/>
            <a:ext cx="2537062" cy="2537054"/>
          </a:xfrm>
          <a:prstGeom prst="ellipse">
            <a:avLst/>
          </a:prstGeom>
        </p:spPr>
      </p:pic>
      <p:pic>
        <p:nvPicPr>
          <p:cNvPr id="11" name="Picture 10" descr="A teacher teaching her students&#10;&#10;Description automatically generated with low confidence">
            <a:extLst>
              <a:ext uri="{FF2B5EF4-FFF2-40B4-BE49-F238E27FC236}">
                <a16:creationId xmlns:a16="http://schemas.microsoft.com/office/drawing/2014/main" id="{B1AF7A37-ED10-338D-BB42-C7E632784F7C}"/>
              </a:ext>
            </a:extLst>
          </p:cNvPr>
          <p:cNvPicPr>
            <a:picLocks noChangeAspect="1"/>
          </p:cNvPicPr>
          <p:nvPr/>
        </p:nvPicPr>
        <p:blipFill rotWithShape="1">
          <a:blip r:embed="rId5">
            <a:extLst>
              <a:ext uri="{28A0092B-C50C-407E-A947-70E740481C1C}">
                <a14:useLocalDpi xmlns:a14="http://schemas.microsoft.com/office/drawing/2010/main" val="0"/>
              </a:ext>
            </a:extLst>
          </a:blip>
          <a:srcRect l="27152" t="7520" r="27204" b="21467"/>
          <a:stretch/>
        </p:blipFill>
        <p:spPr>
          <a:xfrm>
            <a:off x="4572000" y="4140273"/>
            <a:ext cx="2190725" cy="2193366"/>
          </a:xfrm>
          <a:prstGeom prst="ellipse">
            <a:avLst/>
          </a:prstGeom>
        </p:spPr>
      </p:pic>
    </p:spTree>
    <p:extLst>
      <p:ext uri="{BB962C8B-B14F-4D97-AF65-F5344CB8AC3E}">
        <p14:creationId xmlns:p14="http://schemas.microsoft.com/office/powerpoint/2010/main" val="270838985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a:t>EVALUATION TASK</a:t>
            </a:r>
          </a:p>
        </p:txBody>
      </p:sp>
      <p:sp>
        <p:nvSpPr>
          <p:cNvPr id="3" name="Content Placeholder 2"/>
          <p:cNvSpPr>
            <a:spLocks noGrp="1"/>
          </p:cNvSpPr>
          <p:nvPr>
            <p:ph idx="4294967295"/>
          </p:nvPr>
        </p:nvSpPr>
        <p:spPr>
          <a:xfrm>
            <a:off x="650790" y="1767469"/>
            <a:ext cx="7896310" cy="4064619"/>
          </a:xfrm>
        </p:spPr>
        <p:txBody>
          <a:bodyPr>
            <a:normAutofit/>
          </a:bodyPr>
          <a:lstStyle/>
          <a:p>
            <a:pPr marL="0" indent="0" algn="ctr">
              <a:buNone/>
            </a:pPr>
            <a:r>
              <a:rPr lang="en-GB" sz="2200" dirty="0"/>
              <a:t>Everyone has been given an evaluation sheet </a:t>
            </a:r>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sz="2400" dirty="0"/>
              <a:t>Please fill in the </a:t>
            </a:r>
            <a:r>
              <a:rPr lang="en-GB" sz="2400" b="1" dirty="0"/>
              <a:t>before</a:t>
            </a:r>
            <a:r>
              <a:rPr lang="en-GB" sz="2400" dirty="0"/>
              <a:t> sections now</a:t>
            </a:r>
          </a:p>
        </p:txBody>
      </p:sp>
      <p:grpSp>
        <p:nvGrpSpPr>
          <p:cNvPr id="9" name="Group 8">
            <a:extLst>
              <a:ext uri="{FF2B5EF4-FFF2-40B4-BE49-F238E27FC236}">
                <a16:creationId xmlns:a16="http://schemas.microsoft.com/office/drawing/2014/main" id="{9E4D3F09-4582-651E-2C25-3A0F66E94F27}"/>
              </a:ext>
            </a:extLst>
          </p:cNvPr>
          <p:cNvGrpSpPr/>
          <p:nvPr/>
        </p:nvGrpSpPr>
        <p:grpSpPr>
          <a:xfrm>
            <a:off x="2665141" y="2291576"/>
            <a:ext cx="3908503" cy="2810108"/>
            <a:chOff x="2665141" y="2124307"/>
            <a:chExt cx="3908503" cy="2810108"/>
          </a:xfrm>
        </p:grpSpPr>
        <p:pic>
          <p:nvPicPr>
            <p:cNvPr id="7" name="Picture 6">
              <a:extLst>
                <a:ext uri="{FF2B5EF4-FFF2-40B4-BE49-F238E27FC236}">
                  <a16:creationId xmlns:a16="http://schemas.microsoft.com/office/drawing/2014/main" id="{40D5414C-0C0E-3843-AF88-332AF424955A}"/>
                </a:ext>
              </a:extLst>
            </p:cNvPr>
            <p:cNvPicPr>
              <a:picLocks noChangeAspect="1"/>
            </p:cNvPicPr>
            <p:nvPr/>
          </p:nvPicPr>
          <p:blipFill rotWithShape="1">
            <a:blip r:embed="rId3">
              <a:extLst>
                <a:ext uri="{28A0092B-C50C-407E-A947-70E740481C1C}">
                  <a14:useLocalDpi xmlns:a14="http://schemas.microsoft.com/office/drawing/2010/main" val="0"/>
                </a:ext>
              </a:extLst>
            </a:blip>
            <a:srcRect l="8121" t="10488" r="13184" b="50000"/>
            <a:stretch/>
          </p:blipFill>
          <p:spPr>
            <a:xfrm>
              <a:off x="2665141" y="2224669"/>
              <a:ext cx="3813718" cy="2709746"/>
            </a:xfrm>
            <a:prstGeom prst="rect">
              <a:avLst/>
            </a:prstGeom>
          </p:spPr>
        </p:pic>
        <p:sp>
          <p:nvSpPr>
            <p:cNvPr id="8" name="Rectangle 7">
              <a:extLst>
                <a:ext uri="{FF2B5EF4-FFF2-40B4-BE49-F238E27FC236}">
                  <a16:creationId xmlns:a16="http://schemas.microsoft.com/office/drawing/2014/main" id="{02CF9707-56DA-41F9-A418-BC12D8B62F79}"/>
                </a:ext>
              </a:extLst>
            </p:cNvPr>
            <p:cNvSpPr/>
            <p:nvPr/>
          </p:nvSpPr>
          <p:spPr>
            <a:xfrm>
              <a:off x="5837663" y="2124307"/>
              <a:ext cx="735981" cy="2001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949074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Meet the team</a:t>
            </a:r>
          </a:p>
        </p:txBody>
      </p:sp>
      <p:sp>
        <p:nvSpPr>
          <p:cNvPr id="5" name="Rectangle 4"/>
          <p:cNvSpPr/>
          <p:nvPr/>
        </p:nvSpPr>
        <p:spPr>
          <a:xfrm>
            <a:off x="3672213" y="1879303"/>
            <a:ext cx="1553486" cy="16689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713312" y="3762093"/>
            <a:ext cx="1553486" cy="16689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359432" y="1417638"/>
            <a:ext cx="2179048" cy="461665"/>
          </a:xfrm>
          <a:prstGeom prst="rect">
            <a:avLst/>
          </a:prstGeom>
          <a:noFill/>
        </p:spPr>
        <p:txBody>
          <a:bodyPr wrap="square" rtlCol="0">
            <a:spAutoFit/>
          </a:bodyPr>
          <a:lstStyle/>
          <a:p>
            <a:pPr algn="ctr"/>
            <a:r>
              <a:rPr lang="en-GB" sz="2400" dirty="0" err="1"/>
              <a:t>Headteacher</a:t>
            </a:r>
            <a:r>
              <a:rPr lang="en-GB" sz="2400" dirty="0"/>
              <a:t> </a:t>
            </a:r>
          </a:p>
        </p:txBody>
      </p:sp>
      <p:sp>
        <p:nvSpPr>
          <p:cNvPr id="9" name="TextBox 8"/>
          <p:cNvSpPr txBox="1"/>
          <p:nvPr/>
        </p:nvSpPr>
        <p:spPr>
          <a:xfrm>
            <a:off x="2566930" y="5521895"/>
            <a:ext cx="2032807" cy="707886"/>
          </a:xfrm>
          <a:prstGeom prst="rect">
            <a:avLst/>
          </a:prstGeom>
          <a:noFill/>
        </p:spPr>
        <p:txBody>
          <a:bodyPr wrap="square" rtlCol="0">
            <a:spAutoFit/>
          </a:bodyPr>
          <a:lstStyle/>
          <a:p>
            <a:pPr algn="ctr"/>
            <a:r>
              <a:rPr lang="en-GB" sz="2000" dirty="0"/>
              <a:t>Red Class Teacher</a:t>
            </a:r>
          </a:p>
        </p:txBody>
      </p:sp>
      <p:sp>
        <p:nvSpPr>
          <p:cNvPr id="12" name="Rectangle 11"/>
          <p:cNvSpPr/>
          <p:nvPr/>
        </p:nvSpPr>
        <p:spPr>
          <a:xfrm>
            <a:off x="4761737" y="3763924"/>
            <a:ext cx="1553486" cy="16689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761737" y="5511454"/>
            <a:ext cx="1553486" cy="707886"/>
          </a:xfrm>
          <a:prstGeom prst="rect">
            <a:avLst/>
          </a:prstGeom>
          <a:noFill/>
        </p:spPr>
        <p:txBody>
          <a:bodyPr wrap="square" rtlCol="0">
            <a:spAutoFit/>
          </a:bodyPr>
          <a:lstStyle/>
          <a:p>
            <a:pPr algn="ctr"/>
            <a:r>
              <a:rPr lang="en-GB" sz="2000" dirty="0"/>
              <a:t>Red Class TA </a:t>
            </a:r>
          </a:p>
        </p:txBody>
      </p:sp>
    </p:spTree>
    <p:extLst>
      <p:ext uri="{BB962C8B-B14F-4D97-AF65-F5344CB8AC3E}">
        <p14:creationId xmlns:p14="http://schemas.microsoft.com/office/powerpoint/2010/main" val="55163655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is transition so important for your child?</a:t>
            </a:r>
          </a:p>
        </p:txBody>
      </p:sp>
      <p:sp>
        <p:nvSpPr>
          <p:cNvPr id="3" name="Content Placeholder 2"/>
          <p:cNvSpPr>
            <a:spLocks noGrp="1"/>
          </p:cNvSpPr>
          <p:nvPr>
            <p:ph idx="4294967295"/>
          </p:nvPr>
        </p:nvSpPr>
        <p:spPr>
          <a:xfrm>
            <a:off x="650790" y="1460631"/>
            <a:ext cx="7844282" cy="442453"/>
          </a:xfrm>
        </p:spPr>
        <p:txBody>
          <a:bodyPr vert="horz" lIns="91440" tIns="45720" rIns="91440" bIns="45720" rtlCol="0" anchor="t">
            <a:normAutofit/>
          </a:bodyPr>
          <a:lstStyle/>
          <a:p>
            <a:pPr marL="0" indent="0" algn="ctr">
              <a:buNone/>
            </a:pPr>
            <a:r>
              <a:rPr lang="en-GB" sz="2000" b="1" dirty="0">
                <a:latin typeface="Arial"/>
                <a:cs typeface="Arial"/>
              </a:rPr>
              <a:t>Transition: A process not an event</a:t>
            </a:r>
            <a:endParaRPr lang="en-GB" sz="2000" dirty="0">
              <a:latin typeface="Arial"/>
              <a:cs typeface="Arial"/>
            </a:endParaRPr>
          </a:p>
        </p:txBody>
      </p:sp>
      <p:graphicFrame>
        <p:nvGraphicFramePr>
          <p:cNvPr id="11" name="Diagram 10"/>
          <p:cNvGraphicFramePr/>
          <p:nvPr>
            <p:extLst>
              <p:ext uri="{D42A27DB-BD31-4B8C-83A1-F6EECF244321}">
                <p14:modId xmlns:p14="http://schemas.microsoft.com/office/powerpoint/2010/main" val="2521240886"/>
              </p:ext>
            </p:extLst>
          </p:nvPr>
        </p:nvGraphicFramePr>
        <p:xfrm>
          <a:off x="650789" y="1903084"/>
          <a:ext cx="7446609" cy="4446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793984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9F99-7F73-456A-9C5E-323671B09813}"/>
              </a:ext>
            </a:extLst>
          </p:cNvPr>
          <p:cNvSpPr>
            <a:spLocks noGrp="1"/>
          </p:cNvSpPr>
          <p:nvPr>
            <p:ph type="title"/>
          </p:nvPr>
        </p:nvSpPr>
        <p:spPr/>
        <p:txBody>
          <a:bodyPr>
            <a:normAutofit/>
          </a:bodyPr>
          <a:lstStyle/>
          <a:p>
            <a:r>
              <a:rPr lang="en-US" dirty="0">
                <a:latin typeface="Arial"/>
                <a:cs typeface="Arial"/>
              </a:rPr>
              <a:t>Getting to know you and your child</a:t>
            </a:r>
            <a:endParaRPr lang="en-US" sz="3100" dirty="0">
              <a:latin typeface="Arial"/>
              <a:cs typeface="Arial"/>
            </a:endParaRPr>
          </a:p>
        </p:txBody>
      </p:sp>
      <p:sp>
        <p:nvSpPr>
          <p:cNvPr id="3" name="Content Placeholder 2">
            <a:extLst>
              <a:ext uri="{FF2B5EF4-FFF2-40B4-BE49-F238E27FC236}">
                <a16:creationId xmlns:a16="http://schemas.microsoft.com/office/drawing/2014/main" id="{DB40E351-F731-4193-A21A-B9BDD4AE03A3}"/>
              </a:ext>
            </a:extLst>
          </p:cNvPr>
          <p:cNvSpPr>
            <a:spLocks noGrp="1"/>
          </p:cNvSpPr>
          <p:nvPr>
            <p:ph idx="4294967295"/>
          </p:nvPr>
        </p:nvSpPr>
        <p:spPr>
          <a:xfrm>
            <a:off x="806244" y="1700980"/>
            <a:ext cx="7423355" cy="4299769"/>
          </a:xfrm>
        </p:spPr>
        <p:txBody>
          <a:bodyPr vert="horz" lIns="91440" tIns="45720" rIns="91440" bIns="45720" rtlCol="0" anchor="t">
            <a:normAutofit/>
          </a:bodyPr>
          <a:lstStyle/>
          <a:p>
            <a:pPr marL="0" indent="0">
              <a:buClr>
                <a:srgbClr val="E28700"/>
              </a:buClr>
              <a:buNone/>
            </a:pPr>
            <a:r>
              <a:rPr lang="en-US" sz="2400" b="1" dirty="0">
                <a:latin typeface="Arial"/>
                <a:cs typeface="Arial"/>
              </a:rPr>
              <a:t>We will do this by:</a:t>
            </a:r>
          </a:p>
          <a:p>
            <a:pPr>
              <a:buClr>
                <a:schemeClr val="accent1"/>
              </a:buClr>
            </a:pPr>
            <a:r>
              <a:rPr lang="en-US" sz="2400" dirty="0">
                <a:latin typeface="Arial"/>
                <a:cs typeface="Arial"/>
              </a:rPr>
              <a:t>Home visits</a:t>
            </a:r>
          </a:p>
          <a:p>
            <a:pPr>
              <a:buClr>
                <a:schemeClr val="accent1"/>
              </a:buClr>
            </a:pPr>
            <a:r>
              <a:rPr lang="en-US" sz="2400" dirty="0">
                <a:latin typeface="Arial"/>
                <a:cs typeface="Arial"/>
              </a:rPr>
              <a:t>Stay and play sessions</a:t>
            </a:r>
          </a:p>
          <a:p>
            <a:pPr>
              <a:buClr>
                <a:schemeClr val="accent1"/>
              </a:buClr>
            </a:pPr>
            <a:r>
              <a:rPr lang="en-US" sz="2400" dirty="0">
                <a:latin typeface="Arial"/>
                <a:cs typeface="Arial"/>
              </a:rPr>
              <a:t>Information gathered from you and the previous setting</a:t>
            </a:r>
          </a:p>
          <a:p>
            <a:pPr>
              <a:buClr>
                <a:schemeClr val="accent1"/>
              </a:buClr>
            </a:pPr>
            <a:r>
              <a:rPr lang="en-US" sz="2400" dirty="0">
                <a:latin typeface="Arial"/>
                <a:cs typeface="Arial"/>
              </a:rPr>
              <a:t>Transition for each child carefully planned with you and the class teacher/key person</a:t>
            </a:r>
            <a:endParaRPr lang="en-US" sz="2400" dirty="0"/>
          </a:p>
          <a:p>
            <a:pPr>
              <a:buClr>
                <a:schemeClr val="accent1"/>
              </a:buClr>
            </a:pPr>
            <a:r>
              <a:rPr lang="en-US" sz="2400" dirty="0">
                <a:latin typeface="Arial"/>
                <a:cs typeface="Arial"/>
              </a:rPr>
              <a:t>Opportunities to ask questions and share concerns</a:t>
            </a:r>
          </a:p>
          <a:p>
            <a:endParaRPr lang="en-US" dirty="0">
              <a:latin typeface="Arial"/>
              <a:cs typeface="Arial"/>
            </a:endParaRPr>
          </a:p>
        </p:txBody>
      </p:sp>
    </p:spTree>
    <p:extLst>
      <p:ext uri="{BB962C8B-B14F-4D97-AF65-F5344CB8AC3E}">
        <p14:creationId xmlns:p14="http://schemas.microsoft.com/office/powerpoint/2010/main" val="214324833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Daily routines</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046230157"/>
              </p:ext>
            </p:extLst>
          </p:nvPr>
        </p:nvGraphicFramePr>
        <p:xfrm>
          <a:off x="770860" y="1824039"/>
          <a:ext cx="7602279" cy="3291840"/>
        </p:xfrm>
        <a:graphic>
          <a:graphicData uri="http://schemas.openxmlformats.org/drawingml/2006/table">
            <a:tbl>
              <a:tblPr firstRow="1" firstCol="1" lastRow="1" lastCol="1" bandRow="1" bandCol="1">
                <a:tableStyleId>{5C22544A-7EE6-4342-B048-85BDC9FD1C3A}</a:tableStyleId>
              </a:tblPr>
              <a:tblGrid>
                <a:gridCol w="1123125">
                  <a:extLst>
                    <a:ext uri="{9D8B030D-6E8A-4147-A177-3AD203B41FA5}">
                      <a16:colId xmlns:a16="http://schemas.microsoft.com/office/drawing/2014/main" val="1421986183"/>
                    </a:ext>
                  </a:extLst>
                </a:gridCol>
                <a:gridCol w="6479154">
                  <a:extLst>
                    <a:ext uri="{9D8B030D-6E8A-4147-A177-3AD203B41FA5}">
                      <a16:colId xmlns:a16="http://schemas.microsoft.com/office/drawing/2014/main" val="470639122"/>
                    </a:ext>
                  </a:extLst>
                </a:gridCol>
              </a:tblGrid>
              <a:tr h="321285">
                <a:tc>
                  <a:txBody>
                    <a:bodyPr/>
                    <a:lstStyle/>
                    <a:p>
                      <a:pPr algn="r">
                        <a:spcAft>
                          <a:spcPts val="0"/>
                        </a:spcAft>
                      </a:pPr>
                      <a:r>
                        <a:rPr lang="en-GB" sz="2400" b="0" dirty="0">
                          <a:solidFill>
                            <a:schemeClr val="accent1"/>
                          </a:solidFill>
                          <a:effectLst/>
                        </a:rPr>
                        <a:t>8.45</a:t>
                      </a:r>
                      <a:endParaRPr lang="en-GB" sz="2400" b="0" dirty="0">
                        <a:solidFill>
                          <a:schemeClr val="accent1"/>
                        </a:solidFill>
                        <a:effectLst/>
                        <a:latin typeface="Times New Roman" panose="02020603050405020304" pitchFamily="18" charset="0"/>
                        <a:ea typeface="Times New Roman" panose="02020603050405020304" pitchFamily="18" charset="0"/>
                      </a:endParaRPr>
                    </a:p>
                  </a:txBody>
                  <a:tcPr marL="68580" marR="140580" marT="0" marB="0">
                    <a:solidFill>
                      <a:schemeClr val="bg1"/>
                    </a:solidFill>
                  </a:tcPr>
                </a:tc>
                <a:tc>
                  <a:txBody>
                    <a:bodyPr/>
                    <a:lstStyle/>
                    <a:p>
                      <a:pPr>
                        <a:spcAft>
                          <a:spcPts val="0"/>
                        </a:spcAft>
                      </a:pPr>
                      <a:r>
                        <a:rPr lang="en-GB" sz="2400" b="0" dirty="0">
                          <a:solidFill>
                            <a:schemeClr val="tx1"/>
                          </a:solidFill>
                          <a:effectLst/>
                        </a:rPr>
                        <a:t>Arrival and self-registration </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152470668"/>
                  </a:ext>
                </a:extLst>
              </a:tr>
              <a:tr h="321285">
                <a:tc>
                  <a:txBody>
                    <a:bodyPr/>
                    <a:lstStyle/>
                    <a:p>
                      <a:pPr algn="r">
                        <a:spcAft>
                          <a:spcPts val="0"/>
                        </a:spcAft>
                      </a:pPr>
                      <a:endParaRPr lang="en-GB" sz="2400" b="0" dirty="0">
                        <a:solidFill>
                          <a:schemeClr val="accent1"/>
                        </a:solidFill>
                        <a:effectLst/>
                        <a:latin typeface="Times New Roman" panose="02020603050405020304" pitchFamily="18" charset="0"/>
                        <a:ea typeface="Times New Roman" panose="02020603050405020304" pitchFamily="18" charset="0"/>
                      </a:endParaRPr>
                    </a:p>
                  </a:txBody>
                  <a:tcPr marL="68580" marR="140580" marT="0" marB="0">
                    <a:solidFill>
                      <a:schemeClr val="bg1"/>
                    </a:solidFill>
                  </a:tcPr>
                </a:tc>
                <a:tc>
                  <a:txBody>
                    <a:bodyPr/>
                    <a:lstStyle/>
                    <a:p>
                      <a:pPr>
                        <a:spcAft>
                          <a:spcPts val="0"/>
                        </a:spcAft>
                      </a:pPr>
                      <a:r>
                        <a:rPr lang="en-GB" sz="2400" b="0" dirty="0">
                          <a:solidFill>
                            <a:schemeClr val="tx1"/>
                          </a:solidFill>
                          <a:effectLst/>
                        </a:rPr>
                        <a:t>Activities led by an adult</a:t>
                      </a:r>
                    </a:p>
                    <a:p>
                      <a:pPr>
                        <a:spcAft>
                          <a:spcPts val="0"/>
                        </a:spcAft>
                      </a:pPr>
                      <a:r>
                        <a:rPr lang="en-GB" sz="2400" b="0" dirty="0">
                          <a:solidFill>
                            <a:schemeClr val="tx1"/>
                          </a:solidFill>
                          <a:effectLst/>
                          <a:latin typeface="+mn-lt"/>
                          <a:ea typeface="Times New Roman" panose="02020603050405020304" pitchFamily="18" charset="0"/>
                        </a:rPr>
                        <a:t>Children are able to access snack</a:t>
                      </a:r>
                    </a:p>
                  </a:txBody>
                  <a:tcPr marL="68580" marR="68580" marT="0" marB="0">
                    <a:solidFill>
                      <a:schemeClr val="bg1"/>
                    </a:solidFill>
                  </a:tcPr>
                </a:tc>
                <a:extLst>
                  <a:ext uri="{0D108BD9-81ED-4DB2-BD59-A6C34878D82A}">
                    <a16:rowId xmlns:a16="http://schemas.microsoft.com/office/drawing/2014/main" val="796235000"/>
                  </a:ext>
                </a:extLst>
              </a:tr>
              <a:tr h="321285">
                <a:tc>
                  <a:txBody>
                    <a:bodyPr/>
                    <a:lstStyle/>
                    <a:p>
                      <a:pPr algn="r">
                        <a:spcAft>
                          <a:spcPts val="0"/>
                        </a:spcAft>
                      </a:pPr>
                      <a:endParaRPr lang="en-GB" sz="2400" b="0" dirty="0">
                        <a:solidFill>
                          <a:schemeClr val="accent1"/>
                        </a:solidFill>
                        <a:effectLst/>
                        <a:latin typeface="Times New Roman" panose="02020603050405020304" pitchFamily="18" charset="0"/>
                        <a:ea typeface="Times New Roman" panose="02020603050405020304" pitchFamily="18" charset="0"/>
                      </a:endParaRPr>
                    </a:p>
                  </a:txBody>
                  <a:tcPr marL="68580" marR="140580" marT="0" marB="0">
                    <a:solidFill>
                      <a:schemeClr val="bg1"/>
                    </a:solidFill>
                  </a:tcPr>
                </a:tc>
                <a:tc>
                  <a:txBody>
                    <a:bodyPr/>
                    <a:lstStyle/>
                    <a:p>
                      <a:pPr>
                        <a:spcAft>
                          <a:spcPts val="0"/>
                        </a:spcAft>
                      </a:pPr>
                      <a:r>
                        <a:rPr lang="en-GB" sz="2400" b="0" dirty="0">
                          <a:solidFill>
                            <a:schemeClr val="tx1"/>
                          </a:solidFill>
                          <a:effectLst/>
                        </a:rPr>
                        <a:t>Child initiated activities supported by adults</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160187489"/>
                  </a:ext>
                </a:extLst>
              </a:tr>
              <a:tr h="321285">
                <a:tc>
                  <a:txBody>
                    <a:bodyPr/>
                    <a:lstStyle/>
                    <a:p>
                      <a:pPr algn="r">
                        <a:spcAft>
                          <a:spcPts val="0"/>
                        </a:spcAft>
                      </a:pPr>
                      <a:r>
                        <a:rPr lang="en-GB" sz="2400" b="0" dirty="0">
                          <a:solidFill>
                            <a:schemeClr val="accent1"/>
                          </a:solidFill>
                          <a:effectLst/>
                        </a:rPr>
                        <a:t>12.00</a:t>
                      </a:r>
                      <a:endParaRPr lang="en-GB" sz="2400" b="0" dirty="0">
                        <a:solidFill>
                          <a:schemeClr val="accent1"/>
                        </a:solidFill>
                        <a:effectLst/>
                        <a:latin typeface="Times New Roman" panose="02020603050405020304" pitchFamily="18" charset="0"/>
                        <a:ea typeface="Times New Roman" panose="02020603050405020304" pitchFamily="18" charset="0"/>
                      </a:endParaRPr>
                    </a:p>
                  </a:txBody>
                  <a:tcPr marL="68580" marR="140580" marT="0" marB="0">
                    <a:solidFill>
                      <a:schemeClr val="bg1"/>
                    </a:solidFill>
                  </a:tcPr>
                </a:tc>
                <a:tc>
                  <a:txBody>
                    <a:bodyPr/>
                    <a:lstStyle/>
                    <a:p>
                      <a:pPr>
                        <a:spcAft>
                          <a:spcPts val="0"/>
                        </a:spcAft>
                      </a:pPr>
                      <a:r>
                        <a:rPr lang="en-GB" sz="2400" b="0" dirty="0">
                          <a:solidFill>
                            <a:schemeClr val="tx1"/>
                          </a:solidFill>
                          <a:effectLst/>
                        </a:rPr>
                        <a:t>LUNCH</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230385962"/>
                  </a:ext>
                </a:extLst>
              </a:tr>
              <a:tr h="321285">
                <a:tc>
                  <a:txBody>
                    <a:bodyPr/>
                    <a:lstStyle/>
                    <a:p>
                      <a:pPr algn="r">
                        <a:spcAft>
                          <a:spcPts val="0"/>
                        </a:spcAft>
                      </a:pPr>
                      <a:r>
                        <a:rPr lang="en-GB" sz="2400" b="0">
                          <a:solidFill>
                            <a:schemeClr val="accent1"/>
                          </a:solidFill>
                          <a:effectLst/>
                        </a:rPr>
                        <a:t>1.00</a:t>
                      </a:r>
                      <a:endParaRPr lang="en-GB" sz="2400" b="0">
                        <a:solidFill>
                          <a:schemeClr val="accent1"/>
                        </a:solidFill>
                        <a:effectLst/>
                        <a:latin typeface="Times New Roman" panose="02020603050405020304" pitchFamily="18" charset="0"/>
                        <a:ea typeface="Times New Roman" panose="02020603050405020304" pitchFamily="18" charset="0"/>
                      </a:endParaRPr>
                    </a:p>
                  </a:txBody>
                  <a:tcPr marL="68580" marR="140580" marT="0" marB="0">
                    <a:solidFill>
                      <a:schemeClr val="bg1"/>
                    </a:solidFill>
                  </a:tcPr>
                </a:tc>
                <a:tc>
                  <a:txBody>
                    <a:bodyPr/>
                    <a:lstStyle/>
                    <a:p>
                      <a:pPr>
                        <a:spcAft>
                          <a:spcPts val="0"/>
                        </a:spcAft>
                      </a:pPr>
                      <a:r>
                        <a:rPr lang="en-GB" sz="2400" b="0" dirty="0">
                          <a:solidFill>
                            <a:schemeClr val="tx1"/>
                          </a:solidFill>
                          <a:effectLst/>
                        </a:rPr>
                        <a:t>Activities led by an adult</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892323070"/>
                  </a:ext>
                </a:extLst>
              </a:tr>
              <a:tr h="321285">
                <a:tc>
                  <a:txBody>
                    <a:bodyPr/>
                    <a:lstStyle/>
                    <a:p>
                      <a:pPr algn="r">
                        <a:spcAft>
                          <a:spcPts val="0"/>
                        </a:spcAft>
                      </a:pPr>
                      <a:endParaRPr lang="en-GB" sz="2400" b="0" dirty="0">
                        <a:solidFill>
                          <a:schemeClr val="accent1"/>
                        </a:solidFill>
                        <a:effectLst/>
                        <a:latin typeface="Times New Roman" panose="02020603050405020304" pitchFamily="18" charset="0"/>
                        <a:ea typeface="Times New Roman" panose="02020603050405020304" pitchFamily="18" charset="0"/>
                      </a:endParaRPr>
                    </a:p>
                  </a:txBody>
                  <a:tcPr marL="68580" marR="140580" marT="0" marB="0">
                    <a:solidFill>
                      <a:schemeClr val="bg1"/>
                    </a:solidFill>
                  </a:tcPr>
                </a:tc>
                <a:tc>
                  <a:txBody>
                    <a:bodyPr/>
                    <a:lstStyle/>
                    <a:p>
                      <a:pPr>
                        <a:spcAft>
                          <a:spcPts val="0"/>
                        </a:spcAft>
                      </a:pPr>
                      <a:r>
                        <a:rPr lang="en-GB" sz="2400" b="0" dirty="0">
                          <a:solidFill>
                            <a:schemeClr val="tx1"/>
                          </a:solidFill>
                          <a:effectLst/>
                        </a:rPr>
                        <a:t>Child initiated activities supported by adults </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079453643"/>
                  </a:ext>
                </a:extLst>
              </a:tr>
              <a:tr h="321285">
                <a:tc>
                  <a:txBody>
                    <a:bodyPr/>
                    <a:lstStyle/>
                    <a:p>
                      <a:pPr algn="r">
                        <a:spcAft>
                          <a:spcPts val="0"/>
                        </a:spcAft>
                      </a:pPr>
                      <a:endParaRPr lang="en-GB" sz="2400" b="0" dirty="0">
                        <a:solidFill>
                          <a:schemeClr val="accent1"/>
                        </a:solidFill>
                        <a:effectLst/>
                        <a:latin typeface="Times New Roman" panose="02020603050405020304" pitchFamily="18" charset="0"/>
                        <a:ea typeface="Times New Roman" panose="02020603050405020304" pitchFamily="18" charset="0"/>
                      </a:endParaRPr>
                    </a:p>
                  </a:txBody>
                  <a:tcPr marL="68580" marR="140580" marT="0" marB="0">
                    <a:solidFill>
                      <a:schemeClr val="bg1"/>
                    </a:solidFill>
                  </a:tcPr>
                </a:tc>
                <a:tc>
                  <a:txBody>
                    <a:bodyPr/>
                    <a:lstStyle/>
                    <a:p>
                      <a:pPr>
                        <a:spcAft>
                          <a:spcPts val="0"/>
                        </a:spcAft>
                      </a:pPr>
                      <a:r>
                        <a:rPr lang="en-GB" sz="2400" b="0" dirty="0">
                          <a:solidFill>
                            <a:schemeClr val="tx1"/>
                          </a:solidFill>
                          <a:effectLst/>
                        </a:rPr>
                        <a:t>Story</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581218652"/>
                  </a:ext>
                </a:extLst>
              </a:tr>
              <a:tr h="321285">
                <a:tc>
                  <a:txBody>
                    <a:bodyPr/>
                    <a:lstStyle/>
                    <a:p>
                      <a:pPr algn="r">
                        <a:spcAft>
                          <a:spcPts val="0"/>
                        </a:spcAft>
                      </a:pPr>
                      <a:r>
                        <a:rPr lang="en-GB" sz="2400" b="0" dirty="0">
                          <a:solidFill>
                            <a:schemeClr val="accent1"/>
                          </a:solidFill>
                          <a:effectLst/>
                        </a:rPr>
                        <a:t>3.15</a:t>
                      </a:r>
                      <a:endParaRPr lang="en-GB" sz="2400" b="0" dirty="0">
                        <a:solidFill>
                          <a:schemeClr val="accent1"/>
                        </a:solidFill>
                        <a:effectLst/>
                        <a:latin typeface="Times New Roman" panose="02020603050405020304" pitchFamily="18" charset="0"/>
                        <a:ea typeface="Times New Roman" panose="02020603050405020304" pitchFamily="18" charset="0"/>
                      </a:endParaRPr>
                    </a:p>
                  </a:txBody>
                  <a:tcPr marL="68580" marR="140580" marT="0" marB="0">
                    <a:solidFill>
                      <a:schemeClr val="bg1"/>
                    </a:solidFill>
                  </a:tcPr>
                </a:tc>
                <a:tc>
                  <a:txBody>
                    <a:bodyPr/>
                    <a:lstStyle/>
                    <a:p>
                      <a:pPr>
                        <a:spcAft>
                          <a:spcPts val="0"/>
                        </a:spcAft>
                      </a:pPr>
                      <a:r>
                        <a:rPr lang="en-GB" sz="2400" b="0" dirty="0">
                          <a:solidFill>
                            <a:schemeClr val="tx1"/>
                          </a:solidFill>
                          <a:effectLst/>
                        </a:rPr>
                        <a:t>Home</a:t>
                      </a:r>
                      <a:endParaRPr lang="en-GB" sz="24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857514348"/>
                  </a:ext>
                </a:extLst>
              </a:tr>
            </a:tbl>
          </a:graphicData>
        </a:graphic>
      </p:graphicFrame>
    </p:spTree>
    <p:extLst>
      <p:ext uri="{BB962C8B-B14F-4D97-AF65-F5344CB8AC3E}">
        <p14:creationId xmlns:p14="http://schemas.microsoft.com/office/powerpoint/2010/main" val="61392547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 week/days</a:t>
            </a:r>
          </a:p>
        </p:txBody>
      </p:sp>
      <p:pic>
        <p:nvPicPr>
          <p:cNvPr id="5" name="Picture 4"/>
          <p:cNvPicPr>
            <a:picLocks noChangeAspect="1"/>
          </p:cNvPicPr>
          <p:nvPr/>
        </p:nvPicPr>
        <p:blipFill>
          <a:blip r:embed="rId3"/>
          <a:stretch>
            <a:fillRect/>
          </a:stretch>
        </p:blipFill>
        <p:spPr>
          <a:xfrm>
            <a:off x="650789" y="1926535"/>
            <a:ext cx="1081501" cy="1081501"/>
          </a:xfrm>
          <a:prstGeom prst="rect">
            <a:avLst/>
          </a:prstGeom>
        </p:spPr>
      </p:pic>
      <p:pic>
        <p:nvPicPr>
          <p:cNvPr id="6" name="Picture 5"/>
          <p:cNvPicPr>
            <a:picLocks noChangeAspect="1"/>
          </p:cNvPicPr>
          <p:nvPr/>
        </p:nvPicPr>
        <p:blipFill>
          <a:blip r:embed="rId4"/>
          <a:stretch>
            <a:fillRect/>
          </a:stretch>
        </p:blipFill>
        <p:spPr>
          <a:xfrm>
            <a:off x="2324930" y="2041866"/>
            <a:ext cx="1869799" cy="717961"/>
          </a:xfrm>
          <a:prstGeom prst="rect">
            <a:avLst/>
          </a:prstGeom>
        </p:spPr>
      </p:pic>
      <p:pic>
        <p:nvPicPr>
          <p:cNvPr id="8" name="Picture 7"/>
          <p:cNvPicPr>
            <a:picLocks noChangeAspect="1"/>
          </p:cNvPicPr>
          <p:nvPr/>
        </p:nvPicPr>
        <p:blipFill>
          <a:blip r:embed="rId5"/>
          <a:stretch>
            <a:fillRect/>
          </a:stretch>
        </p:blipFill>
        <p:spPr>
          <a:xfrm>
            <a:off x="5045457" y="1989482"/>
            <a:ext cx="1018554" cy="1018554"/>
          </a:xfrm>
          <a:prstGeom prst="rect">
            <a:avLst/>
          </a:prstGeom>
        </p:spPr>
      </p:pic>
      <p:pic>
        <p:nvPicPr>
          <p:cNvPr id="9" name="Picture 8"/>
          <p:cNvPicPr>
            <a:picLocks noChangeAspect="1"/>
          </p:cNvPicPr>
          <p:nvPr/>
        </p:nvPicPr>
        <p:blipFill>
          <a:blip r:embed="rId6"/>
          <a:stretch>
            <a:fillRect/>
          </a:stretch>
        </p:blipFill>
        <p:spPr>
          <a:xfrm>
            <a:off x="6761353" y="1741004"/>
            <a:ext cx="1452562" cy="1452562"/>
          </a:xfrm>
          <a:prstGeom prst="rect">
            <a:avLst/>
          </a:prstGeom>
        </p:spPr>
      </p:pic>
      <p:pic>
        <p:nvPicPr>
          <p:cNvPr id="10" name="Picture 9"/>
          <p:cNvPicPr>
            <a:picLocks noChangeAspect="1"/>
          </p:cNvPicPr>
          <p:nvPr/>
        </p:nvPicPr>
        <p:blipFill>
          <a:blip r:embed="rId7"/>
          <a:stretch>
            <a:fillRect/>
          </a:stretch>
        </p:blipFill>
        <p:spPr>
          <a:xfrm>
            <a:off x="816647" y="3343897"/>
            <a:ext cx="1121465" cy="1121465"/>
          </a:xfrm>
          <a:prstGeom prst="rect">
            <a:avLst/>
          </a:prstGeom>
        </p:spPr>
      </p:pic>
      <p:pic>
        <p:nvPicPr>
          <p:cNvPr id="11" name="Picture 10"/>
          <p:cNvPicPr>
            <a:picLocks noChangeAspect="1"/>
          </p:cNvPicPr>
          <p:nvPr/>
        </p:nvPicPr>
        <p:blipFill>
          <a:blip r:embed="rId8"/>
          <a:stretch>
            <a:fillRect/>
          </a:stretch>
        </p:blipFill>
        <p:spPr>
          <a:xfrm>
            <a:off x="2502597" y="3531320"/>
            <a:ext cx="1875597" cy="707192"/>
          </a:xfrm>
          <a:prstGeom prst="rect">
            <a:avLst/>
          </a:prstGeom>
        </p:spPr>
      </p:pic>
      <p:pic>
        <p:nvPicPr>
          <p:cNvPr id="12" name="Picture 11"/>
          <p:cNvPicPr>
            <a:picLocks noChangeAspect="1"/>
          </p:cNvPicPr>
          <p:nvPr/>
        </p:nvPicPr>
        <p:blipFill>
          <a:blip r:embed="rId9"/>
          <a:stretch>
            <a:fillRect/>
          </a:stretch>
        </p:blipFill>
        <p:spPr>
          <a:xfrm>
            <a:off x="4793435" y="3343897"/>
            <a:ext cx="1522598" cy="1224169"/>
          </a:xfrm>
          <a:prstGeom prst="rect">
            <a:avLst/>
          </a:prstGeom>
        </p:spPr>
      </p:pic>
      <p:pic>
        <p:nvPicPr>
          <p:cNvPr id="13" name="Picture 12"/>
          <p:cNvPicPr>
            <a:picLocks noChangeAspect="1"/>
          </p:cNvPicPr>
          <p:nvPr/>
        </p:nvPicPr>
        <p:blipFill>
          <a:blip r:embed="rId10"/>
          <a:stretch>
            <a:fillRect/>
          </a:stretch>
        </p:blipFill>
        <p:spPr>
          <a:xfrm>
            <a:off x="6886313" y="3471450"/>
            <a:ext cx="1724705" cy="969065"/>
          </a:xfrm>
          <a:prstGeom prst="rect">
            <a:avLst/>
          </a:prstGeom>
        </p:spPr>
      </p:pic>
      <p:pic>
        <p:nvPicPr>
          <p:cNvPr id="14" name="Picture 13"/>
          <p:cNvPicPr>
            <a:picLocks noChangeAspect="1"/>
          </p:cNvPicPr>
          <p:nvPr/>
        </p:nvPicPr>
        <p:blipFill>
          <a:blip r:embed="rId11"/>
          <a:stretch>
            <a:fillRect/>
          </a:stretch>
        </p:blipFill>
        <p:spPr>
          <a:xfrm>
            <a:off x="348062" y="4817376"/>
            <a:ext cx="1976868" cy="826069"/>
          </a:xfrm>
          <a:prstGeom prst="rect">
            <a:avLst/>
          </a:prstGeom>
        </p:spPr>
      </p:pic>
      <p:pic>
        <p:nvPicPr>
          <p:cNvPr id="15" name="Picture 14"/>
          <p:cNvPicPr>
            <a:picLocks noChangeAspect="1"/>
          </p:cNvPicPr>
          <p:nvPr/>
        </p:nvPicPr>
        <p:blipFill>
          <a:blip r:embed="rId12"/>
          <a:stretch>
            <a:fillRect/>
          </a:stretch>
        </p:blipFill>
        <p:spPr>
          <a:xfrm>
            <a:off x="2386021" y="4817376"/>
            <a:ext cx="1716998" cy="1138444"/>
          </a:xfrm>
          <a:prstGeom prst="rect">
            <a:avLst/>
          </a:prstGeom>
        </p:spPr>
      </p:pic>
      <p:pic>
        <p:nvPicPr>
          <p:cNvPr id="17" name="Picture 16"/>
          <p:cNvPicPr>
            <a:picLocks noChangeAspect="1"/>
          </p:cNvPicPr>
          <p:nvPr/>
        </p:nvPicPr>
        <p:blipFill>
          <a:blip r:embed="rId13"/>
          <a:stretch>
            <a:fillRect/>
          </a:stretch>
        </p:blipFill>
        <p:spPr>
          <a:xfrm>
            <a:off x="6694328" y="4875333"/>
            <a:ext cx="1519587" cy="1075663"/>
          </a:xfrm>
          <a:prstGeom prst="rect">
            <a:avLst/>
          </a:prstGeom>
        </p:spPr>
      </p:pic>
      <p:pic>
        <p:nvPicPr>
          <p:cNvPr id="4" name="Picture 3" descr="Logo, company name&#10;&#10;Description automatically generated">
            <a:extLst>
              <a:ext uri="{FF2B5EF4-FFF2-40B4-BE49-F238E27FC236}">
                <a16:creationId xmlns:a16="http://schemas.microsoft.com/office/drawing/2014/main" id="{F1BFC715-B8CF-4CB6-ABC5-24C90762850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793435" y="4934295"/>
            <a:ext cx="1464976" cy="897340"/>
          </a:xfrm>
          <a:prstGeom prst="rect">
            <a:avLst/>
          </a:prstGeom>
        </p:spPr>
      </p:pic>
    </p:spTree>
    <p:extLst>
      <p:ext uri="{BB962C8B-B14F-4D97-AF65-F5344CB8AC3E}">
        <p14:creationId xmlns:p14="http://schemas.microsoft.com/office/powerpoint/2010/main" val="119410646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CB0F2-99BD-44CE-8EA4-DF92C3452DB0}"/>
              </a:ext>
            </a:extLst>
          </p:cNvPr>
          <p:cNvSpPr>
            <a:spLocks noGrp="1"/>
          </p:cNvSpPr>
          <p:nvPr>
            <p:ph type="title"/>
          </p:nvPr>
        </p:nvSpPr>
        <p:spPr/>
        <p:txBody>
          <a:bodyPr>
            <a:normAutofit/>
          </a:bodyPr>
          <a:lstStyle/>
          <a:p>
            <a:r>
              <a:rPr lang="en-US" dirty="0">
                <a:latin typeface="Arial"/>
                <a:cs typeface="Arial"/>
              </a:rPr>
              <a:t>Supporting individual needs</a:t>
            </a:r>
            <a:endParaRPr lang="en-US" dirty="0"/>
          </a:p>
        </p:txBody>
      </p:sp>
      <p:sp>
        <p:nvSpPr>
          <p:cNvPr id="3" name="Content Placeholder 2">
            <a:extLst>
              <a:ext uri="{FF2B5EF4-FFF2-40B4-BE49-F238E27FC236}">
                <a16:creationId xmlns:a16="http://schemas.microsoft.com/office/drawing/2014/main" id="{235711E2-A417-4E18-BE44-346D446BA153}"/>
              </a:ext>
            </a:extLst>
          </p:cNvPr>
          <p:cNvSpPr>
            <a:spLocks noGrp="1"/>
          </p:cNvSpPr>
          <p:nvPr>
            <p:ph idx="4294967295"/>
          </p:nvPr>
        </p:nvSpPr>
        <p:spPr>
          <a:xfrm>
            <a:off x="1000867" y="4719483"/>
            <a:ext cx="7102935" cy="761540"/>
          </a:xfrm>
        </p:spPr>
        <p:txBody>
          <a:bodyPr vert="horz" lIns="91440" tIns="45720" rIns="91440" bIns="45720" rtlCol="0" anchor="t">
            <a:normAutofit/>
          </a:bodyPr>
          <a:lstStyle/>
          <a:p>
            <a:pPr marL="0" indent="0" algn="ctr">
              <a:buNone/>
            </a:pPr>
            <a:r>
              <a:rPr lang="en-US" sz="2800" dirty="0">
                <a:latin typeface="Arial"/>
                <a:cs typeface="Arial"/>
              </a:rPr>
              <a:t>Our SENCO is</a:t>
            </a:r>
          </a:p>
          <a:p>
            <a:endParaRPr lang="en-US" dirty="0"/>
          </a:p>
        </p:txBody>
      </p:sp>
      <p:sp>
        <p:nvSpPr>
          <p:cNvPr id="5" name="Rectangle 4"/>
          <p:cNvSpPr/>
          <p:nvPr/>
        </p:nvSpPr>
        <p:spPr>
          <a:xfrm>
            <a:off x="3202768" y="2115238"/>
            <a:ext cx="2699132" cy="23686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3797932"/>
      </p:ext>
    </p:extLst>
  </p:cSld>
  <p:clrMapOvr>
    <a:masterClrMapping/>
  </p:clrMapOvr>
  <p:transition spd="slow">
    <p:fade/>
  </p:transition>
</p:sld>
</file>

<file path=ppt/theme/theme1.xml><?xml version="1.0" encoding="utf-8"?>
<a:theme xmlns:a="http://schemas.openxmlformats.org/drawingml/2006/main" name="Ready school - Herts for Learning (HfL) ">
  <a:themeElements>
    <a:clrScheme name="HFL Education">
      <a:dk1>
        <a:srgbClr val="000000"/>
      </a:dk1>
      <a:lt1>
        <a:srgbClr val="FFFFFF"/>
      </a:lt1>
      <a:dk2>
        <a:srgbClr val="034E69"/>
      </a:dk2>
      <a:lt2>
        <a:srgbClr val="E4E4E4"/>
      </a:lt2>
      <a:accent1>
        <a:srgbClr val="2F8989"/>
      </a:accent1>
      <a:accent2>
        <a:srgbClr val="0070BD"/>
      </a:accent2>
      <a:accent3>
        <a:srgbClr val="BB6998"/>
      </a:accent3>
      <a:accent4>
        <a:srgbClr val="E4E4E4"/>
      </a:accent4>
      <a:accent5>
        <a:srgbClr val="A6C2B9"/>
      </a:accent5>
      <a:accent6>
        <a:srgbClr val="FAB619"/>
      </a:accent6>
      <a:hlink>
        <a:srgbClr val="024D69"/>
      </a:hlink>
      <a:folHlink>
        <a:srgbClr val="FE7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fL Generic PowerPoint template - Sept 18" id="{420F720F-0E40-48AC-B623-9C213E1F8079}" vid="{B0B3A383-DA8C-4193-99F5-4FC68D6F3A38}"/>
    </a:ext>
  </a:extLst>
</a:theme>
</file>

<file path=ppt/theme/theme2.xml><?xml version="1.0" encoding="utf-8"?>
<a:theme xmlns:a="http://schemas.openxmlformats.org/drawingml/2006/main" name="Ready family - Herts for Learning (HfL)">
  <a:themeElements>
    <a:clrScheme name="HFL Education">
      <a:dk1>
        <a:srgbClr val="000000"/>
      </a:dk1>
      <a:lt1>
        <a:srgbClr val="FFFFFF"/>
      </a:lt1>
      <a:dk2>
        <a:srgbClr val="034E69"/>
      </a:dk2>
      <a:lt2>
        <a:srgbClr val="E4E4E4"/>
      </a:lt2>
      <a:accent1>
        <a:srgbClr val="2F8989"/>
      </a:accent1>
      <a:accent2>
        <a:srgbClr val="0070BD"/>
      </a:accent2>
      <a:accent3>
        <a:srgbClr val="BB6998"/>
      </a:accent3>
      <a:accent4>
        <a:srgbClr val="E4E4E4"/>
      </a:accent4>
      <a:accent5>
        <a:srgbClr val="A6C2B9"/>
      </a:accent5>
      <a:accent6>
        <a:srgbClr val="FAB619"/>
      </a:accent6>
      <a:hlink>
        <a:srgbClr val="024D69"/>
      </a:hlink>
      <a:folHlink>
        <a:srgbClr val="FE7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fL Generic PowerPoint template - Sept 18" id="{420F720F-0E40-48AC-B623-9C213E1F8079}" vid="{B0B3A383-DA8C-4193-99F5-4FC68D6F3A38}"/>
    </a:ext>
  </a:extLst>
</a:theme>
</file>

<file path=ppt/theme/theme3.xml><?xml version="1.0" encoding="utf-8"?>
<a:theme xmlns:a="http://schemas.openxmlformats.org/drawingml/2006/main" name="Ready child - Herts for Learning (HfL)">
  <a:themeElements>
    <a:clrScheme name="HfL Branded">
      <a:dk1>
        <a:sysClr val="windowText" lastClr="000000"/>
      </a:dk1>
      <a:lt1>
        <a:sysClr val="window" lastClr="FFFFFF"/>
      </a:lt1>
      <a:dk2>
        <a:srgbClr val="47C7B0"/>
      </a:dk2>
      <a:lt2>
        <a:srgbClr val="EEECE1"/>
      </a:lt2>
      <a:accent1>
        <a:srgbClr val="47C7B0"/>
      </a:accent1>
      <a:accent2>
        <a:srgbClr val="47C7B0"/>
      </a:accent2>
      <a:accent3>
        <a:srgbClr val="1A2857"/>
      </a:accent3>
      <a:accent4>
        <a:srgbClr val="A94E91"/>
      </a:accent4>
      <a:accent5>
        <a:srgbClr val="74CC3B"/>
      </a:accent5>
      <a:accent6>
        <a:srgbClr val="F05133"/>
      </a:accent6>
      <a:hlink>
        <a:srgbClr val="1A2857"/>
      </a:hlink>
      <a:folHlink>
        <a:srgbClr val="A94E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fL Generic PowerPoint template - Sept 18" id="{420F720F-0E40-48AC-B623-9C213E1F8079}" vid="{B0B3A383-DA8C-4193-99F5-4FC68D6F3A3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903AC79FA4124FB8B97F54364EDACC" ma:contentTypeVersion="19" ma:contentTypeDescription="Create a new document." ma:contentTypeScope="" ma:versionID="43771e503e7f83d4e1c9866b13a47109">
  <xsd:schema xmlns:xsd="http://www.w3.org/2001/XMLSchema" xmlns:xs="http://www.w3.org/2001/XMLSchema" xmlns:p="http://schemas.microsoft.com/office/2006/metadata/properties" xmlns:ns2="8ed90682-c000-4035-8bf6-4b74f953736d" xmlns:ns3="eaa86ac4-6f89-4dfd-b4aa-4024b52c59b4" targetNamespace="http://schemas.microsoft.com/office/2006/metadata/properties" ma:root="true" ma:fieldsID="bc5f539eef7412bf4a8e79415979ddbf" ns2:_="" ns3:_="">
    <xsd:import namespace="8ed90682-c000-4035-8bf6-4b74f953736d"/>
    <xsd:import namespace="eaa86ac4-6f89-4dfd-b4aa-4024b52c59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d90682-c000-4035-8bf6-4b74f95373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8436d8f-251b-46dc-bf74-56612f19a6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a86ac4-6f89-4dfd-b4aa-4024b52c59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9e38c3-68d9-4980-8367-81a8c0f3a67c}" ma:internalName="TaxCatchAll" ma:showField="CatchAllData" ma:web="eaa86ac4-6f89-4dfd-b4aa-4024b52c59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d90682-c000-4035-8bf6-4b74f953736d">
      <Terms xmlns="http://schemas.microsoft.com/office/infopath/2007/PartnerControls"/>
    </lcf76f155ced4ddcb4097134ff3c332f>
    <TaxCatchAll xmlns="eaa86ac4-6f89-4dfd-b4aa-4024b52c59b4" xsi:nil="true"/>
  </documentManagement>
</p:properties>
</file>

<file path=customXml/itemProps1.xml><?xml version="1.0" encoding="utf-8"?>
<ds:datastoreItem xmlns:ds="http://schemas.openxmlformats.org/officeDocument/2006/customXml" ds:itemID="{AAB67773-7A19-4D38-A5E5-9CF98BEAAC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d90682-c000-4035-8bf6-4b74f953736d"/>
    <ds:schemaRef ds:uri="eaa86ac4-6f89-4dfd-b4aa-4024b52c59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7522F8-D748-4E2C-88ED-9F59A7FF6279}">
  <ds:schemaRefs>
    <ds:schemaRef ds:uri="http://schemas.microsoft.com/sharepoint/v3/contenttype/forms"/>
  </ds:schemaRefs>
</ds:datastoreItem>
</file>

<file path=customXml/itemProps3.xml><?xml version="1.0" encoding="utf-8"?>
<ds:datastoreItem xmlns:ds="http://schemas.openxmlformats.org/officeDocument/2006/customXml" ds:itemID="{6B458E96-BC2E-4AEF-B3B7-D3741DD2641F}">
  <ds:schemaRefs>
    <ds:schemaRef ds:uri="8ed90682-c000-4035-8bf6-4b74f953736d"/>
    <ds:schemaRef ds:uri="http://purl.org/dc/elements/1.1/"/>
    <ds:schemaRef ds:uri="http://purl.org/dc/dcmitype/"/>
    <ds:schemaRef ds:uri="http://purl.org/dc/terms/"/>
    <ds:schemaRef ds:uri="http://schemas.microsoft.com/office/2006/metadata/properties"/>
    <ds:schemaRef ds:uri="http://schemas.microsoft.com/office/2006/documentManagement/types"/>
    <ds:schemaRef ds:uri="http://schemas.openxmlformats.org/package/2006/metadata/core-properties"/>
    <ds:schemaRef ds:uri="eaa86ac4-6f89-4dfd-b4aa-4024b52c59b4"/>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HfL Generic PowerPoint template - Sept 18</Template>
  <TotalTime>4200</TotalTime>
  <Words>2741</Words>
  <Application>Microsoft Macintosh PowerPoint</Application>
  <PresentationFormat>On-screen Show (4:3)</PresentationFormat>
  <Paragraphs>259</Paragraphs>
  <Slides>19</Slides>
  <Notes>19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Arial</vt:lpstr>
      <vt:lpstr>Calibri</vt:lpstr>
      <vt:lpstr>Times New Roman</vt:lpstr>
      <vt:lpstr>Ready school - Herts for Learning (HfL) </vt:lpstr>
      <vt:lpstr>Ready family - Herts for Learning (HfL)</vt:lpstr>
      <vt:lpstr>Ready child - Herts for Learning (HfL)</vt:lpstr>
      <vt:lpstr>SUPPORTING SMOOTH TRANSITIONS  For You And Your Child</vt:lpstr>
      <vt:lpstr>AIMS of the induction meeting</vt:lpstr>
      <vt:lpstr>EVALUATION TASK</vt:lpstr>
      <vt:lpstr>Meet the team</vt:lpstr>
      <vt:lpstr>Why is transition so important for your child?</vt:lpstr>
      <vt:lpstr>Getting to know you and your child</vt:lpstr>
      <vt:lpstr>Daily routines</vt:lpstr>
      <vt:lpstr>Special week/days</vt:lpstr>
      <vt:lpstr>Supporting individual needs</vt:lpstr>
      <vt:lpstr>Support for your child </vt:lpstr>
      <vt:lpstr>Keeping children safe is everyone’s responsibility</vt:lpstr>
      <vt:lpstr>Keeping children safe is everyone’s responsibility</vt:lpstr>
      <vt:lpstr>How we communicate with you</vt:lpstr>
      <vt:lpstr>Holiday Activities </vt:lpstr>
      <vt:lpstr>Evaluation Form</vt:lpstr>
      <vt:lpstr>Before you go…</vt:lpstr>
      <vt:lpstr>Question Time</vt:lpstr>
      <vt:lpstr>Future dates for your diary</vt:lpstr>
      <vt:lpstr>We look forward to welcoming you and your child to</vt:lpstr>
    </vt:vector>
  </TitlesOfParts>
  <Company>HfL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Massey</dc:creator>
  <cp:lastModifiedBy>Dave Thomas</cp:lastModifiedBy>
  <cp:revision>151</cp:revision>
  <dcterms:created xsi:type="dcterms:W3CDTF">2019-07-22T08:40:32Z</dcterms:created>
  <dcterms:modified xsi:type="dcterms:W3CDTF">2026-02-04T11:13:47Z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0x01010051903AC79FA4124FB8B97F54364EDACC</vt:lpwstr>
  </property>
  <property fmtid="{D5CDD505-2E9C-101B-9397-08002B2CF9AE}" pid="3" name="Order">
    <vt:r8>22283400</vt:r8>
  </property>
  <property fmtid="{D5CDD505-2E9C-101B-9397-08002B2CF9AE}" pid="4" name="MediaServiceImageTags">
    <vt:lpwstr/>
  </property>
</Properties>
</file>