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  <p:sldMasterId id="2147483878" r:id="rId9"/>
  </p:sldMasterIdLst>
  <p:notesMasterIdLst>
    <p:notesMasterId r:id="rId12"/>
  </p:notesMasterIdLst>
  <p:handoutMasterIdLst>
    <p:handoutMasterId r:id="rId13"/>
  </p:handoutMasterIdLst>
  <p:sldIdLst>
    <p:sldId id="2402" r:id="rId10"/>
    <p:sldId id="266" r:id="rId11"/>
  </p:sldIdLst>
  <p:sldSz cx="12192000" cy="6858000"/>
  <p:notesSz cx="6858000" cy="9144000"/>
  <p:embeddedFontLst>
    <p:embeddedFont>
      <p:font typeface="Nunito Sans" pitchFamily="2" charset="0"/>
      <p:regular r:id="rId14"/>
      <p:bold r:id="rId15"/>
      <p:italic r:id="rId16"/>
      <p:boldItalic r:id="rId17"/>
    </p:embeddedFont>
    <p:embeddedFont>
      <p:font typeface="Nunito Sans Light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9091"/>
    <a:srgbClr val="E4E4E4"/>
    <a:srgbClr val="FAB619"/>
    <a:srgbClr val="BD6E9B"/>
    <a:srgbClr val="FABD31"/>
    <a:srgbClr val="E8E8E8"/>
    <a:srgbClr val="AAC5BD"/>
    <a:srgbClr val="EE7172"/>
    <a:srgbClr val="7BCB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 smtClean="0">
                <a:latin typeface="Nunito Sans" pitchFamily="2" charset="0"/>
              </a:rPr>
              <a:t>18/02/2025</a:t>
            </a:fld>
            <a:endParaRPr lang="en-GB" sz="11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 smtClean="0">
                <a:latin typeface="Nunito Sans" pitchFamily="2" charset="0"/>
              </a:rPr>
              <a:t>‹#›</a:t>
            </a:fld>
            <a:endParaRPr lang="en-GB" sz="11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11T20:41:57.4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40 8287 0 0,'-3'0'736'0'0,"1"-2"-584"0"0,1 2-152 0 0,1-2 0 0 0,0 1-288 0 0,-2 1 104 0 0,-1-3 0 0 0,-2 1 64 0 0,2-1 16 0 0,-1 0 0 0 0,-1-2 0 0 0,2 1-160 0 0,0-1-32 0 0,1 0-8 0 0,-1 1-1664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18/02/2025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448585"/>
            <a:ext cx="3751312" cy="2110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2656" y="2627783"/>
            <a:ext cx="6192688" cy="60574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449263"/>
            <a:ext cx="3751263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5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6447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6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43070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1988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31C4-E772-4969-958E-0FA10AFB7715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C913-6A18-496D-81D8-42A2BC6D3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 Light" pitchFamily="2" charset="77"/>
                <a:ea typeface="Nunito Sans Light" pitchFamily="2" charset="77"/>
                <a:cs typeface="Nunito Sans Light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52" r:id="rId3"/>
    <p:sldLayoutId id="2147483798" r:id="rId4"/>
    <p:sldLayoutId id="2147483663" r:id="rId5"/>
    <p:sldLayoutId id="2147483674" r:id="rId6"/>
    <p:sldLayoutId id="2147483665" r:id="rId7"/>
    <p:sldLayoutId id="2147483670" r:id="rId8"/>
    <p:sldLayoutId id="2147483671" r:id="rId9"/>
    <p:sldLayoutId id="2147483856" r:id="rId10"/>
    <p:sldLayoutId id="2147483797" r:id="rId1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0" r:id="rId3"/>
    <p:sldLayoutId id="2147483877" r:id="rId4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6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rtsforlearning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55617-E2CC-F1EF-A6CB-18B5A08B5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FE2B72E-42EB-2E1B-196F-D41312B548E2}"/>
              </a:ext>
            </a:extLst>
          </p:cNvPr>
          <p:cNvSpPr/>
          <p:nvPr/>
        </p:nvSpPr>
        <p:spPr>
          <a:xfrm>
            <a:off x="6434109" y="2706074"/>
            <a:ext cx="5174526" cy="17080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Calculate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E54E7B-415D-9701-DACD-4BC14B4A9B4D}"/>
              </a:ext>
            </a:extLst>
          </p:cNvPr>
          <p:cNvSpPr/>
          <p:nvPr/>
        </p:nvSpPr>
        <p:spPr>
          <a:xfrm>
            <a:off x="3625327" y="315372"/>
            <a:ext cx="2567816" cy="15005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+mn-ea"/>
                <a:cs typeface="+mn-cs"/>
              </a:rPr>
              <a:t>% of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4EBFFA9-22FF-0760-6B7A-B0045E5C2C71}"/>
              </a:ext>
            </a:extLst>
          </p:cNvPr>
          <p:cNvSpPr/>
          <p:nvPr/>
        </p:nvSpPr>
        <p:spPr>
          <a:xfrm>
            <a:off x="6434109" y="315373"/>
            <a:ext cx="5174527" cy="22557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Part, whole bar model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4B4BF81-AA78-56E7-E73D-E964D2045D12}"/>
              </a:ext>
            </a:extLst>
          </p:cNvPr>
          <p:cNvSpPr/>
          <p:nvPr/>
        </p:nvSpPr>
        <p:spPr>
          <a:xfrm>
            <a:off x="583365" y="4659189"/>
            <a:ext cx="5609777" cy="15976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Story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BAB49A4-197A-659F-A1AA-B4432C4B6280}"/>
              </a:ext>
            </a:extLst>
          </p:cNvPr>
          <p:cNvSpPr/>
          <p:nvPr/>
        </p:nvSpPr>
        <p:spPr>
          <a:xfrm>
            <a:off x="583366" y="396769"/>
            <a:ext cx="2883173" cy="13131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Percentages of amounts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657DF3-61E2-FC3C-775F-6C9BF50B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18" y="5931566"/>
            <a:ext cx="1810443" cy="650561"/>
          </a:xfrm>
          <a:prstGeom prst="rect">
            <a:avLst/>
          </a:prstGeom>
        </p:spPr>
      </p:pic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738EAD74-EBB5-B293-0E8F-2B94E82EF4BE}"/>
              </a:ext>
            </a:extLst>
          </p:cNvPr>
          <p:cNvSpPr/>
          <p:nvPr/>
        </p:nvSpPr>
        <p:spPr>
          <a:xfrm>
            <a:off x="583366" y="2023639"/>
            <a:ext cx="5609777" cy="25254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Explain it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The whole is _____ 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I could regroup it into _____ equal parts.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I could also regroup it into _____ equal parts.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D87BF27-6C88-7334-9708-D1F6C10B043C}"/>
              </a:ext>
            </a:extLst>
          </p:cNvPr>
          <p:cNvGraphicFramePr>
            <a:graphicFrameLocks noGrp="1"/>
          </p:cNvGraphicFramePr>
          <p:nvPr/>
        </p:nvGraphicFramePr>
        <p:xfrm>
          <a:off x="6699562" y="1108764"/>
          <a:ext cx="4643623" cy="1185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3623">
                  <a:extLst>
                    <a:ext uri="{9D8B030D-6E8A-4147-A177-3AD203B41FA5}">
                      <a16:colId xmlns:a16="http://schemas.microsoft.com/office/drawing/2014/main" val="3400970999"/>
                    </a:ext>
                  </a:extLst>
                </a:gridCol>
              </a:tblGrid>
              <a:tr h="5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0797"/>
                  </a:ext>
                </a:extLst>
              </a:tr>
              <a:tr h="5925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89278"/>
                  </a:ext>
                </a:extLst>
              </a:tr>
            </a:tbl>
          </a:graphicData>
        </a:graphic>
      </p:graphicFrame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1889B754-FFF2-1B0A-BEA0-A709EC942BF4}"/>
              </a:ext>
            </a:extLst>
          </p:cNvPr>
          <p:cNvSpPr/>
          <p:nvPr/>
        </p:nvSpPr>
        <p:spPr>
          <a:xfrm>
            <a:off x="6434109" y="4549111"/>
            <a:ext cx="5174526" cy="13824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rPr>
              <a:t>Tell me more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65B6C4-C83C-D6A2-E21B-D54433FD52BC}"/>
                  </a:ext>
                </a:extLst>
              </p14:cNvPr>
              <p14:cNvContentPartPr/>
              <p14:nvPr/>
            </p14:nvContentPartPr>
            <p14:xfrm>
              <a:off x="7336348" y="6577158"/>
              <a:ext cx="14400" cy="1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27C70B-887E-A3D8-5627-359FBE3885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8348" y="6559518"/>
                <a:ext cx="5004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13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ffectLst/>
                <a:latin typeface="Nunito Sans" pitchFamily="2" charset="77"/>
              </a:rPr>
              <a:t>HFL Education (formerly Herts for Learning) is a not-for-profit organisation providing all the services, training and resources needed to deliver a great education to every child, to help them flourish and reach their full potential. With hundreds of advisers and subject experts in house, HFL Education is a trusted partner to education and learning professionals across the country, providing a unique and comprehensive offer to every school and setting – all in one place</a:t>
            </a:r>
            <a:r>
              <a:rPr lang="en-GB" b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>
              <a:buNone/>
            </a:pPr>
            <a:r>
              <a:rPr lang="en-GB" dirty="0"/>
              <a:t>Learn more about us by visiting our </a:t>
            </a:r>
            <a:r>
              <a:rPr lang="en-GB" dirty="0">
                <a:hlinkClick r:id="rId3"/>
              </a:rPr>
              <a:t>website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5062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FL EDUCATION PPT TEMPLATE 2.0" id="{5AE7EAD5-767B-CD42-95D3-C81B44F4DE9F}" vid="{F66C0BDC-E601-C84C-B95F-A39CEEDE6231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L EDUCATION PPT TEMPLATE 2.0" id="{5AE7EAD5-767B-CD42-95D3-C81B44F4DE9F}" vid="{6EA08541-7E9B-AE4F-9024-7A3E91A8A7BF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L EDUCATION PPT TEMPLATE 2.0" id="{5AE7EAD5-767B-CD42-95D3-C81B44F4DE9F}" vid="{7FE0FF81-824B-454C-BDCE-09296E1D98E0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L EDUCATION PPT TEMPLATE 2.0" id="{5AE7EAD5-767B-CD42-95D3-C81B44F4DE9F}" vid="{40788C2A-8608-8D45-A634-1D806DF50937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L EDUCATION PPT TEMPLATE 2.0" id="{5AE7EAD5-767B-CD42-95D3-C81B44F4DE9F}" vid="{7171F104-4869-DA42-87B2-CF0A90DDA7E4}"/>
    </a:ext>
  </a:extLst>
</a:theme>
</file>

<file path=ppt/theme/theme6.xml><?xml version="1.0" encoding="utf-8"?>
<a:theme xmlns:a="http://schemas.openxmlformats.org/drawingml/2006/main" name="1_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FL EDUCATION PPT TEMPLATE 2.0" id="{5AE7EAD5-767B-CD42-95D3-C81B44F4DE9F}" vid="{7FE0FF81-824B-454C-BDCE-09296E1D98E0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Props1.xml><?xml version="1.0" encoding="utf-8"?>
<ds:datastoreItem xmlns:ds="http://schemas.openxmlformats.org/officeDocument/2006/customXml" ds:itemID="{C677FE03-2C35-4C36-B51A-7BE25F9CC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F5F4C-850A-434A-8FC5-29B95B0FC7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B6C083-B0DA-4E04-B05A-18DB5431E8CD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eaa86ac4-6f89-4dfd-b4aa-4024b52c59b4"/>
    <ds:schemaRef ds:uri="http://www.w3.org/XML/1998/namespace"/>
    <ds:schemaRef ds:uri="http://schemas.openxmlformats.org/package/2006/metadata/core-properties"/>
    <ds:schemaRef ds:uri="8ed90682-c000-4035-8bf6-4b74f953736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134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Wingdings</vt:lpstr>
      <vt:lpstr>Nunito Sans</vt:lpstr>
      <vt:lpstr>Arial</vt:lpstr>
      <vt:lpstr>Nunito Sans Light</vt:lpstr>
      <vt:lpstr>HfL standard slides</vt:lpstr>
      <vt:lpstr>Section Dividers</vt:lpstr>
      <vt:lpstr>HfL blank slides</vt:lpstr>
      <vt:lpstr>HfL slide with yellow</vt:lpstr>
      <vt:lpstr>HfL slide with pink</vt:lpstr>
      <vt:lpstr>1_HfL blank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Adams</dc:creator>
  <cp:lastModifiedBy>Nicola Adams</cp:lastModifiedBy>
  <cp:revision>1</cp:revision>
  <dcterms:created xsi:type="dcterms:W3CDTF">2025-02-18T10:16:42Z</dcterms:created>
  <dcterms:modified xsi:type="dcterms:W3CDTF">2025-02-18T10:17:49Z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