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32"/>
  </p:notesMasterIdLst>
  <p:handoutMasterIdLst>
    <p:handoutMasterId r:id="rId33"/>
  </p:handoutMasterIdLst>
  <p:sldIdLst>
    <p:sldId id="691" r:id="rId9"/>
    <p:sldId id="478" r:id="rId10"/>
    <p:sldId id="638" r:id="rId11"/>
    <p:sldId id="641" r:id="rId12"/>
    <p:sldId id="645" r:id="rId13"/>
    <p:sldId id="256" r:id="rId14"/>
    <p:sldId id="257" r:id="rId15"/>
    <p:sldId id="258" r:id="rId16"/>
    <p:sldId id="648" r:id="rId17"/>
    <p:sldId id="650" r:id="rId18"/>
    <p:sldId id="632" r:id="rId19"/>
    <p:sldId id="735" r:id="rId20"/>
    <p:sldId id="644" r:id="rId21"/>
    <p:sldId id="736" r:id="rId22"/>
    <p:sldId id="259" r:id="rId23"/>
    <p:sldId id="643" r:id="rId24"/>
    <p:sldId id="737" r:id="rId25"/>
    <p:sldId id="692" r:id="rId26"/>
    <p:sldId id="656" r:id="rId27"/>
    <p:sldId id="652" r:id="rId28"/>
    <p:sldId id="654" r:id="rId29"/>
    <p:sldId id="733" r:id="rId30"/>
    <p:sldId id="738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Nunito Sans" pitchFamily="2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Tenorite Display" panose="000005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B"/>
    <a:srgbClr val="EEE300"/>
    <a:srgbClr val="EE7172"/>
    <a:srgbClr val="2F8888"/>
    <a:srgbClr val="469091"/>
    <a:srgbClr val="E4E4E4"/>
    <a:srgbClr val="FAB619"/>
    <a:srgbClr val="BD6E9B"/>
    <a:srgbClr val="FABD3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E4C18-9DB8-4CAD-AA18-8E68CEC0E91C}" v="37" dt="2024-07-25T09:16:33.109"/>
    <p1510:client id="{7CD54FC1-219E-4592-84D6-6F63BEC39CEC}" v="692" dt="2024-07-24T14:11:36.889"/>
    <p1510:client id="{8B91C615-75C7-4E36-9E27-8F5D2B175C09}" v="76" dt="2024-07-25T09:14:46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2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31/07/2024</a:t>
            </a:fld>
            <a:endParaRPr lang="en-GB" sz="110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31/07/2024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448585"/>
            <a:ext cx="3751312" cy="2110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2656" y="2627783"/>
            <a:ext cx="6192688" cy="60574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2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11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x 1kg 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x 5kg 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cluster 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x 25kg =150kg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6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Rectangle = 390cm2</a:t>
            </a:r>
          </a:p>
          <a:p>
            <a:r>
              <a:rPr lang="en-GB" baseline="0"/>
              <a:t>Triangle = 3x4 so area = 6cm2</a:t>
            </a:r>
          </a:p>
          <a:p>
            <a:endParaRPr lang="en-GB" baseline="0"/>
          </a:p>
          <a:p>
            <a:r>
              <a:rPr lang="en-GB" b="1" baseline="0"/>
              <a:t>So 65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2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= 54 </a:t>
            </a:r>
          </a:p>
          <a:p>
            <a:r>
              <a:rPr lang="en-GB"/>
              <a:t>B = 72</a:t>
            </a:r>
          </a:p>
          <a:p>
            <a:r>
              <a:rPr lang="en-GB"/>
              <a:t>C = 24</a:t>
            </a:r>
          </a:p>
          <a:p>
            <a:r>
              <a:rPr lang="en-GB"/>
              <a:t>D = 28</a:t>
            </a:r>
          </a:p>
          <a:p>
            <a:r>
              <a:rPr lang="en-GB"/>
              <a:t>E = 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3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86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50ml: 375ml: 1200ml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¾ of 10L = 7500ml </a:t>
            </a:r>
          </a:p>
          <a:p>
            <a:endParaRPr lang="en-GB"/>
          </a:p>
          <a:p>
            <a:r>
              <a:rPr lang="en-GB"/>
              <a:t>7500/375=20 (multiplier)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50+375+1200=1625 </a:t>
            </a:r>
          </a:p>
          <a:p>
            <a:endParaRPr lang="en-GB"/>
          </a:p>
          <a:p>
            <a:r>
              <a:rPr lang="en-GB"/>
              <a:t>1625 x 20= 32,500ml or 32.5L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99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£2,265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5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Each triangle has a height of 9cm (18 ÷ 2 )</a:t>
            </a:r>
          </a:p>
          <a:p>
            <a:pPr marL="0" indent="0">
              <a:buNone/>
            </a:pPr>
            <a:r>
              <a:rPr lang="en-GB" b="1"/>
              <a:t>Each triangle has a base of 3cm (21-18)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Area of each triangle = 9 x 3 =27     27/2= 13.5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13.5 x 6= 81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9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Square = 1 2/15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Circle = 2 1/3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Pentagon = 2/3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5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/>
              <a:t>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Answer: </a:t>
            </a:r>
            <a:r>
              <a:rPr lang="en-GB" b="0"/>
              <a:t>3 years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Solution: </a:t>
            </a:r>
            <a:r>
              <a:rPr lang="en-GB" b="0"/>
              <a:t>last years age is a multiple of 7 and this years age is a multiple of 5- only solution below 100 is 14 and 15. </a:t>
            </a:r>
          </a:p>
          <a:p>
            <a:pPr marL="0" indent="0">
              <a:buNone/>
            </a:pPr>
            <a:r>
              <a:rPr lang="en-GB" b="0"/>
              <a:t>14 x 2 and 15 x 3 so in three years, Jason will be 6 and Stevie will be 18.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2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Answer: C</a:t>
            </a:r>
          </a:p>
          <a:p>
            <a:pPr marL="0" indent="0">
              <a:buNone/>
            </a:pPr>
            <a:r>
              <a:rPr lang="en-GB" b="0"/>
              <a:t>6371/2=3185r1</a:t>
            </a:r>
          </a:p>
          <a:p>
            <a:pPr marL="0" indent="0">
              <a:buNone/>
            </a:pPr>
            <a:r>
              <a:rPr lang="en-GB" b="0"/>
              <a:t>6371/5=1274r1</a:t>
            </a:r>
          </a:p>
          <a:p>
            <a:pPr marL="0" indent="0">
              <a:buNone/>
            </a:pPr>
            <a:r>
              <a:rPr lang="en-GB" b="0"/>
              <a:t>6371/7=910r1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Solution: 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/>
              <a:t>23  7  13</a:t>
            </a:r>
          </a:p>
          <a:p>
            <a:pPr marL="0" indent="0">
              <a:buNone/>
            </a:pPr>
            <a:r>
              <a:rPr lang="en-GB"/>
              <a:t>17       19</a:t>
            </a:r>
          </a:p>
          <a:p>
            <a:pPr marL="0" indent="0">
              <a:buNone/>
            </a:pPr>
            <a:r>
              <a:rPr lang="en-GB"/>
              <a:t>3   29  11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1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1200">
                <a:latin typeface="Nunito Sans" pitchFamily="2" charset="0"/>
                <a:ea typeface="Verdana" panose="020B0604030504040204" pitchFamily="34" charset="0"/>
              </a:rPr>
              <a:t>      8 7 7 +</a:t>
            </a:r>
          </a:p>
          <a:p>
            <a:pPr marL="0" indent="0" algn="ctr">
              <a:buNone/>
            </a:pPr>
            <a:r>
              <a:rPr lang="en-GB" sz="1200">
                <a:latin typeface="Nunito Sans" pitchFamily="2" charset="0"/>
                <a:ea typeface="Verdana" panose="020B0604030504040204" pitchFamily="34" charset="0"/>
              </a:rPr>
              <a:t>   8 7 7 </a:t>
            </a:r>
          </a:p>
          <a:p>
            <a:pPr marL="0" indent="0" algn="ctr">
              <a:buNone/>
            </a:pPr>
            <a:r>
              <a:rPr lang="en-GB" sz="1200">
                <a:latin typeface="Nunito Sans" pitchFamily="2" charset="0"/>
                <a:ea typeface="Verdana" panose="020B0604030504040204" pitchFamily="34" charset="0"/>
              </a:rPr>
              <a:t>1 7 5 4</a:t>
            </a:r>
          </a:p>
          <a:p>
            <a:pPr>
              <a:spcAft>
                <a:spcPts val="1000"/>
              </a:spcAft>
            </a:pPr>
            <a:endParaRPr lang="en-GB" sz="1200" b="1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7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A) 129</a:t>
            </a:r>
          </a:p>
          <a:p>
            <a:pPr marL="0" indent="0">
              <a:buNone/>
            </a:pPr>
            <a:r>
              <a:rPr lang="en-GB"/>
              <a:t>B) 148</a:t>
            </a:r>
          </a:p>
          <a:p>
            <a:pPr marL="0" indent="0">
              <a:buNone/>
            </a:pPr>
            <a:r>
              <a:rPr lang="en-GB"/>
              <a:t>C) 135</a:t>
            </a:r>
          </a:p>
          <a:p>
            <a:pPr marL="0" indent="0">
              <a:buNone/>
            </a:pPr>
            <a:r>
              <a:rPr lang="en-GB"/>
              <a:t>D) 133.2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A, D, C,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8778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78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signs&#10;&#10;Description automatically generated">
            <a:extLst>
              <a:ext uri="{FF2B5EF4-FFF2-40B4-BE49-F238E27FC236}">
                <a16:creationId xmlns:a16="http://schemas.microsoft.com/office/drawing/2014/main" id="{55931FBB-95D2-68C0-4241-1A0C3F28A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37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94A56-2257-BB9F-D464-B1C5A9A3655C}"/>
              </a:ext>
            </a:extLst>
          </p:cNvPr>
          <p:cNvSpPr txBox="1"/>
          <p:nvPr/>
        </p:nvSpPr>
        <p:spPr>
          <a:xfrm>
            <a:off x="298314" y="564746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HFL EDUCATION YEAR 6 MATHS CHALLENGE </a:t>
            </a:r>
          </a:p>
        </p:txBody>
      </p:sp>
    </p:spTree>
    <p:extLst>
      <p:ext uri="{BB962C8B-B14F-4D97-AF65-F5344CB8AC3E}">
        <p14:creationId xmlns:p14="http://schemas.microsoft.com/office/powerpoint/2010/main" val="2289330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24FEC0-B181-C274-2871-D785E093AB61}"/>
              </a:ext>
            </a:extLst>
          </p:cNvPr>
          <p:cNvSpPr txBox="1">
            <a:spLocks/>
          </p:cNvSpPr>
          <p:nvPr/>
        </p:nvSpPr>
        <p:spPr>
          <a:xfrm>
            <a:off x="407368" y="764704"/>
            <a:ext cx="11377263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Put these values in order, starting from the smallest answer.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(answer in the form A, B, C, D)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E7624F-D2B7-66E8-346A-D98BC308F552}"/>
                  </a:ext>
                </a:extLst>
              </p:cNvPr>
              <p:cNvSpPr txBox="1"/>
              <p:nvPr/>
            </p:nvSpPr>
            <p:spPr>
              <a:xfrm>
                <a:off x="936024" y="2858638"/>
                <a:ext cx="6098058" cy="2456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2F8989"/>
                  </a:buClr>
                  <a:buSzPct val="112000"/>
                  <a:buFont typeface="Arial" panose="020B0604020202020204" pitchFamily="34" charset="0"/>
                  <a:buAutoNum type="alphaU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Nunito Sans" pitchFamily="2" charset="77"/>
                  </a:rPr>
                  <a:t>903 ÷ 7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2F8989"/>
                  </a:buClr>
                  <a:buSzPct val="112000"/>
                  <a:buFont typeface="Arial" panose="020B0604020202020204" pitchFamily="34" charset="0"/>
                  <a:buAutoNum type="alphaU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Nunito Sans" pitchFamily="2" charset="77"/>
                  </a:rPr>
                  <a:t>37% of 400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2F8989"/>
                  </a:buClr>
                  <a:buSzPct val="112000"/>
                  <a:buFont typeface="Arial" panose="020B0604020202020204" pitchFamily="34" charset="0"/>
                  <a:buAutoNum type="alphaUcParenR"/>
                  <a:tabLst/>
                  <a:defRPr/>
                </a:pPr>
                <a:r>
                  <a:rPr lang="en-GB" sz="2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Nunito Sans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Nunito Sans" pitchFamily="2" charset="77"/>
                  </a:rPr>
                  <a:t> of 315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2F8989"/>
                  </a:buClr>
                  <a:buSzPct val="112000"/>
                  <a:buFont typeface="Arial" panose="020B0604020202020204" pitchFamily="34" charset="0"/>
                  <a:buAutoNum type="alphaU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Nunito Sans" pitchFamily="2" charset="77"/>
                  </a:rPr>
                  <a:t>3.7  x 36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E7624F-D2B7-66E8-346A-D98BC308F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24" y="2858638"/>
                <a:ext cx="6098058" cy="2456570"/>
              </a:xfrm>
              <a:prstGeom prst="rect">
                <a:avLst/>
              </a:prstGeom>
              <a:blipFill>
                <a:blip r:embed="rId3"/>
                <a:stretch>
                  <a:fillRect l="-3000" t="-7196" b="-9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7289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2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B0DB-5800-5AD6-2163-1D976E02D9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672860"/>
            <a:ext cx="10497808" cy="5015140"/>
          </a:xfrm>
        </p:spPr>
        <p:txBody>
          <a:bodyPr/>
          <a:lstStyle/>
          <a:p>
            <a:pPr marL="0" indent="0">
              <a:buNone/>
            </a:pPr>
            <a:r>
              <a:rPr lang="en-GB" sz="2800"/>
              <a:t>On the next slide, there are some weights.</a:t>
            </a:r>
          </a:p>
          <a:p>
            <a:pPr marL="457200" indent="-457200">
              <a:buAutoNum type="arabicPeriod"/>
            </a:pPr>
            <a:r>
              <a:rPr lang="en-GB" sz="2800"/>
              <a:t>You will have 20 seconds to look at the weights. Remember as much information as you can.</a:t>
            </a:r>
          </a:p>
          <a:p>
            <a:pPr marL="457200" indent="-457200">
              <a:buAutoNum type="arabicPeriod"/>
            </a:pPr>
            <a:endParaRPr lang="en-GB" sz="2800"/>
          </a:p>
          <a:p>
            <a:pPr marL="457200" indent="-457200">
              <a:buAutoNum type="arabicPeriod"/>
            </a:pPr>
            <a:endParaRPr lang="en-GB" sz="2800"/>
          </a:p>
          <a:p>
            <a:pPr marL="457200" indent="-457200">
              <a:buAutoNum type="arabicPeriod"/>
            </a:pPr>
            <a:r>
              <a:rPr lang="en-GB" sz="2800"/>
              <a:t>Then, the weights will disappear, and you will have 1 minute to calculate your estimation of the total weight.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FCA74CE-C5E0-7D00-A7CF-D9679B8A0C0A}"/>
              </a:ext>
            </a:extLst>
          </p:cNvPr>
          <p:cNvSpPr/>
          <p:nvPr/>
        </p:nvSpPr>
        <p:spPr>
          <a:xfrm>
            <a:off x="3719736" y="2401464"/>
            <a:ext cx="864096" cy="79208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Tenorite Display" panose="020F0502020204030204" pitchFamily="2" charset="0"/>
                <a:ea typeface="NSimSun" panose="02010609030101010101" pitchFamily="49" charset="-122"/>
                <a:cs typeface="Roboto" panose="02000000000000000000" pitchFamily="2" charset="0"/>
              </a:rPr>
              <a:t>1kg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356C970-00EB-B370-9342-8D6C32E1C825}"/>
              </a:ext>
            </a:extLst>
          </p:cNvPr>
          <p:cNvSpPr/>
          <p:nvPr/>
        </p:nvSpPr>
        <p:spPr>
          <a:xfrm>
            <a:off x="4775728" y="2403242"/>
            <a:ext cx="864096" cy="792088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Tenorite Display" panose="020F0502020204030204" pitchFamily="2" charset="0"/>
                <a:ea typeface="NSimSun" panose="02010609030101010101" pitchFamily="49" charset="-122"/>
                <a:cs typeface="Roboto" panose="02000000000000000000" pitchFamily="2" charset="0"/>
              </a:rPr>
              <a:t>5kg</a:t>
            </a:r>
          </a:p>
        </p:txBody>
      </p:sp>
    </p:spTree>
    <p:extLst>
      <p:ext uri="{BB962C8B-B14F-4D97-AF65-F5344CB8AC3E}">
        <p14:creationId xmlns:p14="http://schemas.microsoft.com/office/powerpoint/2010/main" val="41156215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4FAA8-E610-6015-4CFF-CAB3DD1DF7A8}"/>
              </a:ext>
            </a:extLst>
          </p:cNvPr>
          <p:cNvGrpSpPr/>
          <p:nvPr/>
        </p:nvGrpSpPr>
        <p:grpSpPr>
          <a:xfrm>
            <a:off x="1052042" y="340153"/>
            <a:ext cx="10087916" cy="6177693"/>
            <a:chOff x="768" y="425389"/>
            <a:chExt cx="10087916" cy="617769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BA23435-9230-A13E-C249-CCCB15C12113}"/>
                </a:ext>
              </a:extLst>
            </p:cNvPr>
            <p:cNvGrpSpPr/>
            <p:nvPr/>
          </p:nvGrpSpPr>
          <p:grpSpPr>
            <a:xfrm>
              <a:off x="1884400" y="2401464"/>
              <a:ext cx="4259533" cy="2255223"/>
              <a:chOff x="1884400" y="2401464"/>
              <a:chExt cx="4259533" cy="2255223"/>
            </a:xfrm>
          </p:grpSpPr>
          <p:sp>
            <p:nvSpPr>
              <p:cNvPr id="3" name="Hexagon 2">
                <a:extLst>
                  <a:ext uri="{FF2B5EF4-FFF2-40B4-BE49-F238E27FC236}">
                    <a16:creationId xmlns:a16="http://schemas.microsoft.com/office/drawing/2014/main" id="{AC5A6AA6-9D44-1F0C-2811-73ABB73D72F4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285B8BA5-5C3D-FC61-1CAC-0B0A167FA595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5" name="Hexagon 4">
                <a:extLst>
                  <a:ext uri="{FF2B5EF4-FFF2-40B4-BE49-F238E27FC236}">
                    <a16:creationId xmlns:a16="http://schemas.microsoft.com/office/drawing/2014/main" id="{BB3D91BD-C7DA-12B4-7139-69082DCA894E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20450125-E6A3-9A72-2967-3E08B9F59379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C5F68FED-12F6-4882-34F7-10F04237C2F6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EB0D7DE-A609-95DA-BA41-3E1C8C9D99B1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4E0582E-CE10-C8DF-C63A-4AB84C0D8684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6C21C64-C465-9EBF-3C86-36C9D3A98980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4F854FD5-7DE0-D3A1-0478-D16439420883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E7F456F5-CF86-AAA1-B379-4D47052CAD6B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234AE52D-E591-215B-5162-58CB3689743D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C00E2C02-C020-5002-0BD0-0C7AE72B97FC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864DEF5-8E34-243F-C329-B5376065D722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1090029-E84B-174B-8B3C-2DBB45D1CAF8}"/>
                </a:ext>
              </a:extLst>
            </p:cNvPr>
            <p:cNvGrpSpPr/>
            <p:nvPr/>
          </p:nvGrpSpPr>
          <p:grpSpPr>
            <a:xfrm>
              <a:off x="1119049" y="4347859"/>
              <a:ext cx="4259533" cy="2255223"/>
              <a:chOff x="1884400" y="2401464"/>
              <a:chExt cx="4259533" cy="2255223"/>
            </a:xfrm>
          </p:grpSpPr>
          <p:sp>
            <p:nvSpPr>
              <p:cNvPr id="72" name="Hexagon 71">
                <a:extLst>
                  <a:ext uri="{FF2B5EF4-FFF2-40B4-BE49-F238E27FC236}">
                    <a16:creationId xmlns:a16="http://schemas.microsoft.com/office/drawing/2014/main" id="{9D86FE5A-65A8-0B80-9CF2-553E1312E504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54C4AD53-2B41-99B3-8552-A50DEBCD5830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6C2C25C9-8A1B-5CAB-CD5B-FC465DA830B0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E8753609-9B75-C666-E502-26EACA672DC3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76" name="Hexagon 75">
                <a:extLst>
                  <a:ext uri="{FF2B5EF4-FFF2-40B4-BE49-F238E27FC236}">
                    <a16:creationId xmlns:a16="http://schemas.microsoft.com/office/drawing/2014/main" id="{B631B175-B66D-034E-5AAF-DD36B47BE75F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7" name="Hexagon 76">
                <a:extLst>
                  <a:ext uri="{FF2B5EF4-FFF2-40B4-BE49-F238E27FC236}">
                    <a16:creationId xmlns:a16="http://schemas.microsoft.com/office/drawing/2014/main" id="{B4170AA9-E6D1-265D-B025-B90DB5F40374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8" name="Hexagon 77">
                <a:extLst>
                  <a:ext uri="{FF2B5EF4-FFF2-40B4-BE49-F238E27FC236}">
                    <a16:creationId xmlns:a16="http://schemas.microsoft.com/office/drawing/2014/main" id="{692FB1F8-0D65-6DCE-5963-995B49E00116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79" name="Hexagon 78">
                <a:extLst>
                  <a:ext uri="{FF2B5EF4-FFF2-40B4-BE49-F238E27FC236}">
                    <a16:creationId xmlns:a16="http://schemas.microsoft.com/office/drawing/2014/main" id="{DAC5C5EB-C6B8-2D7C-88C8-3ACF4CC780E3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80" name="Hexagon 79">
                <a:extLst>
                  <a:ext uri="{FF2B5EF4-FFF2-40B4-BE49-F238E27FC236}">
                    <a16:creationId xmlns:a16="http://schemas.microsoft.com/office/drawing/2014/main" id="{16142BD4-65EE-A3E1-ECDB-5CC514427F4A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81" name="Hexagon 80">
                <a:extLst>
                  <a:ext uri="{FF2B5EF4-FFF2-40B4-BE49-F238E27FC236}">
                    <a16:creationId xmlns:a16="http://schemas.microsoft.com/office/drawing/2014/main" id="{75D5354A-141A-493F-444F-13176C7DB73D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2" name="Hexagon 81">
                <a:extLst>
                  <a:ext uri="{FF2B5EF4-FFF2-40B4-BE49-F238E27FC236}">
                    <a16:creationId xmlns:a16="http://schemas.microsoft.com/office/drawing/2014/main" id="{5C0539ED-CDA9-7C2C-0C99-A269A0088F71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3" name="Hexagon 82">
                <a:extLst>
                  <a:ext uri="{FF2B5EF4-FFF2-40B4-BE49-F238E27FC236}">
                    <a16:creationId xmlns:a16="http://schemas.microsoft.com/office/drawing/2014/main" id="{215272C6-88F7-5CDF-2D29-1B615D3BE8FD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4" name="Hexagon 83">
                <a:extLst>
                  <a:ext uri="{FF2B5EF4-FFF2-40B4-BE49-F238E27FC236}">
                    <a16:creationId xmlns:a16="http://schemas.microsoft.com/office/drawing/2014/main" id="{9B333BD8-1D71-7062-92BF-41B84804A606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16901D0-4787-0A80-DBD7-5B1753402285}"/>
                </a:ext>
              </a:extLst>
            </p:cNvPr>
            <p:cNvGrpSpPr/>
            <p:nvPr/>
          </p:nvGrpSpPr>
          <p:grpSpPr>
            <a:xfrm>
              <a:off x="5207426" y="3787589"/>
              <a:ext cx="4259533" cy="2255223"/>
              <a:chOff x="1884400" y="2401464"/>
              <a:chExt cx="4259533" cy="2255223"/>
            </a:xfrm>
          </p:grpSpPr>
          <p:sp>
            <p:nvSpPr>
              <p:cNvPr id="86" name="Hexagon 85">
                <a:extLst>
                  <a:ext uri="{FF2B5EF4-FFF2-40B4-BE49-F238E27FC236}">
                    <a16:creationId xmlns:a16="http://schemas.microsoft.com/office/drawing/2014/main" id="{78ED5A7A-852E-DC56-FFB2-2A839064BA65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7" name="Hexagon 86">
                <a:extLst>
                  <a:ext uri="{FF2B5EF4-FFF2-40B4-BE49-F238E27FC236}">
                    <a16:creationId xmlns:a16="http://schemas.microsoft.com/office/drawing/2014/main" id="{9C17AF51-95B4-23C8-FE1D-2E20F00B2F3F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8" name="Hexagon 87">
                <a:extLst>
                  <a:ext uri="{FF2B5EF4-FFF2-40B4-BE49-F238E27FC236}">
                    <a16:creationId xmlns:a16="http://schemas.microsoft.com/office/drawing/2014/main" id="{06CD07A3-AD6B-FB6F-A1C8-4C6E42E7DE36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89" name="Hexagon 88">
                <a:extLst>
                  <a:ext uri="{FF2B5EF4-FFF2-40B4-BE49-F238E27FC236}">
                    <a16:creationId xmlns:a16="http://schemas.microsoft.com/office/drawing/2014/main" id="{BCEB6D88-5256-75ED-3810-987CA145D878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90" name="Hexagon 89">
                <a:extLst>
                  <a:ext uri="{FF2B5EF4-FFF2-40B4-BE49-F238E27FC236}">
                    <a16:creationId xmlns:a16="http://schemas.microsoft.com/office/drawing/2014/main" id="{8213507E-AFE5-F6F8-B477-C29DDE23DCB7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1" name="Hexagon 90">
                <a:extLst>
                  <a:ext uri="{FF2B5EF4-FFF2-40B4-BE49-F238E27FC236}">
                    <a16:creationId xmlns:a16="http://schemas.microsoft.com/office/drawing/2014/main" id="{5F50FE63-6395-9B56-26AB-6CE394BFDF13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2" name="Hexagon 91">
                <a:extLst>
                  <a:ext uri="{FF2B5EF4-FFF2-40B4-BE49-F238E27FC236}">
                    <a16:creationId xmlns:a16="http://schemas.microsoft.com/office/drawing/2014/main" id="{1AB88114-A804-A5D3-CFDF-7EE13A33C6C5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3" name="Hexagon 92">
                <a:extLst>
                  <a:ext uri="{FF2B5EF4-FFF2-40B4-BE49-F238E27FC236}">
                    <a16:creationId xmlns:a16="http://schemas.microsoft.com/office/drawing/2014/main" id="{30E76478-D152-A8A6-7A6B-AA780A44C385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94" name="Hexagon 93">
                <a:extLst>
                  <a:ext uri="{FF2B5EF4-FFF2-40B4-BE49-F238E27FC236}">
                    <a16:creationId xmlns:a16="http://schemas.microsoft.com/office/drawing/2014/main" id="{68110D9A-3222-1B50-698C-B199A58247F7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6BC421E2-8DC1-C86A-A334-5E51DCB2C9AC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6" name="Hexagon 95">
                <a:extLst>
                  <a:ext uri="{FF2B5EF4-FFF2-40B4-BE49-F238E27FC236}">
                    <a16:creationId xmlns:a16="http://schemas.microsoft.com/office/drawing/2014/main" id="{1483548C-54A3-F6B5-C43F-5B232651ACDC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7" name="Hexagon 96">
                <a:extLst>
                  <a:ext uri="{FF2B5EF4-FFF2-40B4-BE49-F238E27FC236}">
                    <a16:creationId xmlns:a16="http://schemas.microsoft.com/office/drawing/2014/main" id="{F51E71AE-F376-7AD8-B17F-953CBC45A2DB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98" name="Hexagon 97">
                <a:extLst>
                  <a:ext uri="{FF2B5EF4-FFF2-40B4-BE49-F238E27FC236}">
                    <a16:creationId xmlns:a16="http://schemas.microsoft.com/office/drawing/2014/main" id="{79DB52DE-5906-FC39-0096-EAFD809536D5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43444A6-D00D-26A9-14E3-15CD33204459}"/>
                </a:ext>
              </a:extLst>
            </p:cNvPr>
            <p:cNvGrpSpPr/>
            <p:nvPr/>
          </p:nvGrpSpPr>
          <p:grpSpPr>
            <a:xfrm>
              <a:off x="5829151" y="1958087"/>
              <a:ext cx="4259533" cy="2255223"/>
              <a:chOff x="1884400" y="2401464"/>
              <a:chExt cx="4259533" cy="2255223"/>
            </a:xfrm>
          </p:grpSpPr>
          <p:sp>
            <p:nvSpPr>
              <p:cNvPr id="100" name="Hexagon 99">
                <a:extLst>
                  <a:ext uri="{FF2B5EF4-FFF2-40B4-BE49-F238E27FC236}">
                    <a16:creationId xmlns:a16="http://schemas.microsoft.com/office/drawing/2014/main" id="{3CA7B022-FD52-6863-9430-09FC0349DECB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1" name="Hexagon 100">
                <a:extLst>
                  <a:ext uri="{FF2B5EF4-FFF2-40B4-BE49-F238E27FC236}">
                    <a16:creationId xmlns:a16="http://schemas.microsoft.com/office/drawing/2014/main" id="{BD23BB7F-04B2-8D38-8915-0CF2A0A76D0E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2" name="Hexagon 101">
                <a:extLst>
                  <a:ext uri="{FF2B5EF4-FFF2-40B4-BE49-F238E27FC236}">
                    <a16:creationId xmlns:a16="http://schemas.microsoft.com/office/drawing/2014/main" id="{F4939ADB-E306-67AA-9AC0-393B850FF7F1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3" name="Hexagon 102">
                <a:extLst>
                  <a:ext uri="{FF2B5EF4-FFF2-40B4-BE49-F238E27FC236}">
                    <a16:creationId xmlns:a16="http://schemas.microsoft.com/office/drawing/2014/main" id="{4843169F-6C21-27FC-2D34-1FF161670A06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04" name="Hexagon 103">
                <a:extLst>
                  <a:ext uri="{FF2B5EF4-FFF2-40B4-BE49-F238E27FC236}">
                    <a16:creationId xmlns:a16="http://schemas.microsoft.com/office/drawing/2014/main" id="{8C77C5F9-6B54-7EFA-AAEB-3DFA8BB41A74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5" name="Hexagon 104">
                <a:extLst>
                  <a:ext uri="{FF2B5EF4-FFF2-40B4-BE49-F238E27FC236}">
                    <a16:creationId xmlns:a16="http://schemas.microsoft.com/office/drawing/2014/main" id="{885D6799-1EAB-5696-A7A9-15379CDE5322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6" name="Hexagon 105">
                <a:extLst>
                  <a:ext uri="{FF2B5EF4-FFF2-40B4-BE49-F238E27FC236}">
                    <a16:creationId xmlns:a16="http://schemas.microsoft.com/office/drawing/2014/main" id="{B0FEAE9B-281A-DE70-EB0C-3A599071C799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07" name="Hexagon 106">
                <a:extLst>
                  <a:ext uri="{FF2B5EF4-FFF2-40B4-BE49-F238E27FC236}">
                    <a16:creationId xmlns:a16="http://schemas.microsoft.com/office/drawing/2014/main" id="{B8579690-E010-F99B-DE1B-60EF3980FA6F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08" name="Hexagon 107">
                <a:extLst>
                  <a:ext uri="{FF2B5EF4-FFF2-40B4-BE49-F238E27FC236}">
                    <a16:creationId xmlns:a16="http://schemas.microsoft.com/office/drawing/2014/main" id="{A43AF8CC-A0B1-E3D0-D152-6CA8CE7D4762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09" name="Hexagon 108">
                <a:extLst>
                  <a:ext uri="{FF2B5EF4-FFF2-40B4-BE49-F238E27FC236}">
                    <a16:creationId xmlns:a16="http://schemas.microsoft.com/office/drawing/2014/main" id="{B57A92EF-7EDA-D7D8-7188-3A8BF2D5029A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0" name="Hexagon 109">
                <a:extLst>
                  <a:ext uri="{FF2B5EF4-FFF2-40B4-BE49-F238E27FC236}">
                    <a16:creationId xmlns:a16="http://schemas.microsoft.com/office/drawing/2014/main" id="{FF528A99-06B4-4D0F-BD6B-5621612609AF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1" name="Hexagon 110">
                <a:extLst>
                  <a:ext uri="{FF2B5EF4-FFF2-40B4-BE49-F238E27FC236}">
                    <a16:creationId xmlns:a16="http://schemas.microsoft.com/office/drawing/2014/main" id="{ACB127B9-2F20-8166-DF1D-254C601D0F69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2" name="Hexagon 111">
                <a:extLst>
                  <a:ext uri="{FF2B5EF4-FFF2-40B4-BE49-F238E27FC236}">
                    <a16:creationId xmlns:a16="http://schemas.microsoft.com/office/drawing/2014/main" id="{E37C000A-AA4C-3921-C81A-FFABC5406C57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62CBEE1-63C8-5FEA-463F-745FCC8F7A49}"/>
                </a:ext>
              </a:extLst>
            </p:cNvPr>
            <p:cNvGrpSpPr/>
            <p:nvPr/>
          </p:nvGrpSpPr>
          <p:grpSpPr>
            <a:xfrm>
              <a:off x="768" y="584846"/>
              <a:ext cx="4259533" cy="2255223"/>
              <a:chOff x="1884400" y="2401464"/>
              <a:chExt cx="4259533" cy="2255223"/>
            </a:xfrm>
          </p:grpSpPr>
          <p:sp>
            <p:nvSpPr>
              <p:cNvPr id="114" name="Hexagon 113">
                <a:extLst>
                  <a:ext uri="{FF2B5EF4-FFF2-40B4-BE49-F238E27FC236}">
                    <a16:creationId xmlns:a16="http://schemas.microsoft.com/office/drawing/2014/main" id="{39BE2FD8-F3A6-6CDE-FF50-47A445411629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5" name="Hexagon 114">
                <a:extLst>
                  <a:ext uri="{FF2B5EF4-FFF2-40B4-BE49-F238E27FC236}">
                    <a16:creationId xmlns:a16="http://schemas.microsoft.com/office/drawing/2014/main" id="{CCDF18C0-24FC-3F99-8804-B616BB0C9DAB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6" name="Hexagon 115">
                <a:extLst>
                  <a:ext uri="{FF2B5EF4-FFF2-40B4-BE49-F238E27FC236}">
                    <a16:creationId xmlns:a16="http://schemas.microsoft.com/office/drawing/2014/main" id="{CE3B1A03-FFF2-7C45-9282-2CCA4ECE0D21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7" name="Hexagon 116">
                <a:extLst>
                  <a:ext uri="{FF2B5EF4-FFF2-40B4-BE49-F238E27FC236}">
                    <a16:creationId xmlns:a16="http://schemas.microsoft.com/office/drawing/2014/main" id="{B181CC9A-974D-57FB-8D82-91033C188308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18" name="Hexagon 117">
                <a:extLst>
                  <a:ext uri="{FF2B5EF4-FFF2-40B4-BE49-F238E27FC236}">
                    <a16:creationId xmlns:a16="http://schemas.microsoft.com/office/drawing/2014/main" id="{751F7107-8837-1E42-3012-B070964867F9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19" name="Hexagon 118">
                <a:extLst>
                  <a:ext uri="{FF2B5EF4-FFF2-40B4-BE49-F238E27FC236}">
                    <a16:creationId xmlns:a16="http://schemas.microsoft.com/office/drawing/2014/main" id="{33454957-1DD7-7C76-34F3-8FA032C4C97D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0" name="Hexagon 119">
                <a:extLst>
                  <a:ext uri="{FF2B5EF4-FFF2-40B4-BE49-F238E27FC236}">
                    <a16:creationId xmlns:a16="http://schemas.microsoft.com/office/drawing/2014/main" id="{B1B00489-590B-5CD8-C4B9-AC670168AC19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1" name="Hexagon 120">
                <a:extLst>
                  <a:ext uri="{FF2B5EF4-FFF2-40B4-BE49-F238E27FC236}">
                    <a16:creationId xmlns:a16="http://schemas.microsoft.com/office/drawing/2014/main" id="{D0849CE0-500F-452C-5901-F92DB0D4900C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22" name="Hexagon 121">
                <a:extLst>
                  <a:ext uri="{FF2B5EF4-FFF2-40B4-BE49-F238E27FC236}">
                    <a16:creationId xmlns:a16="http://schemas.microsoft.com/office/drawing/2014/main" id="{48255FD9-727D-C9CE-141A-3F623EF7AA7A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23" name="Hexagon 122">
                <a:extLst>
                  <a:ext uri="{FF2B5EF4-FFF2-40B4-BE49-F238E27FC236}">
                    <a16:creationId xmlns:a16="http://schemas.microsoft.com/office/drawing/2014/main" id="{FCC9F782-2BB1-645F-0D7E-FA8702EF56D1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4" name="Hexagon 123">
                <a:extLst>
                  <a:ext uri="{FF2B5EF4-FFF2-40B4-BE49-F238E27FC236}">
                    <a16:creationId xmlns:a16="http://schemas.microsoft.com/office/drawing/2014/main" id="{7E8F8905-7EBE-067A-C9EC-D15B8A46A8A6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5" name="Hexagon 124">
                <a:extLst>
                  <a:ext uri="{FF2B5EF4-FFF2-40B4-BE49-F238E27FC236}">
                    <a16:creationId xmlns:a16="http://schemas.microsoft.com/office/drawing/2014/main" id="{9F0FFD81-B925-5325-98F9-3D283ED97930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6" name="Hexagon 125">
                <a:extLst>
                  <a:ext uri="{FF2B5EF4-FFF2-40B4-BE49-F238E27FC236}">
                    <a16:creationId xmlns:a16="http://schemas.microsoft.com/office/drawing/2014/main" id="{B0A40529-9CE9-180F-7D31-8734DD515FE1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5ACA5E2-E631-A317-978B-6BB91E5E8C0E}"/>
                </a:ext>
              </a:extLst>
            </p:cNvPr>
            <p:cNvGrpSpPr/>
            <p:nvPr/>
          </p:nvGrpSpPr>
          <p:grpSpPr>
            <a:xfrm>
              <a:off x="4077480" y="425389"/>
              <a:ext cx="4259533" cy="2255223"/>
              <a:chOff x="1884400" y="2401464"/>
              <a:chExt cx="4259533" cy="2255223"/>
            </a:xfrm>
          </p:grpSpPr>
          <p:sp>
            <p:nvSpPr>
              <p:cNvPr id="128" name="Hexagon 127">
                <a:extLst>
                  <a:ext uri="{FF2B5EF4-FFF2-40B4-BE49-F238E27FC236}">
                    <a16:creationId xmlns:a16="http://schemas.microsoft.com/office/drawing/2014/main" id="{C7C8BCFA-1A45-5A92-FF51-8989B7074FAC}"/>
                  </a:ext>
                </a:extLst>
              </p:cNvPr>
              <p:cNvSpPr/>
              <p:nvPr/>
            </p:nvSpPr>
            <p:spPr>
              <a:xfrm>
                <a:off x="2375529" y="386459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29" name="Hexagon 128">
                <a:extLst>
                  <a:ext uri="{FF2B5EF4-FFF2-40B4-BE49-F238E27FC236}">
                    <a16:creationId xmlns:a16="http://schemas.microsoft.com/office/drawing/2014/main" id="{AA43E082-BDFC-B082-B91E-F2A34654A5AE}"/>
                  </a:ext>
                </a:extLst>
              </p:cNvPr>
              <p:cNvSpPr/>
              <p:nvPr/>
            </p:nvSpPr>
            <p:spPr>
              <a:xfrm>
                <a:off x="1884400" y="319620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0" name="Hexagon 129">
                <a:extLst>
                  <a:ext uri="{FF2B5EF4-FFF2-40B4-BE49-F238E27FC236}">
                    <a16:creationId xmlns:a16="http://schemas.microsoft.com/office/drawing/2014/main" id="{2C6B244D-2E15-5A87-4602-8AA83BF07E8D}"/>
                  </a:ext>
                </a:extLst>
              </p:cNvPr>
              <p:cNvSpPr/>
              <p:nvPr/>
            </p:nvSpPr>
            <p:spPr>
              <a:xfrm>
                <a:off x="2308920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1" name="Hexagon 130">
                <a:extLst>
                  <a:ext uri="{FF2B5EF4-FFF2-40B4-BE49-F238E27FC236}">
                    <a16:creationId xmlns:a16="http://schemas.microsoft.com/office/drawing/2014/main" id="{CEC4FB98-B0C7-A0DC-DEF7-97DBC3F5FE0B}"/>
                  </a:ext>
                </a:extLst>
              </p:cNvPr>
              <p:cNvSpPr/>
              <p:nvPr/>
            </p:nvSpPr>
            <p:spPr>
              <a:xfrm>
                <a:off x="2602523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32" name="Hexagon 131">
                <a:extLst>
                  <a:ext uri="{FF2B5EF4-FFF2-40B4-BE49-F238E27FC236}">
                    <a16:creationId xmlns:a16="http://schemas.microsoft.com/office/drawing/2014/main" id="{2CE5764C-1E9D-6078-3477-842A8BDEDC0E}"/>
                  </a:ext>
                </a:extLst>
              </p:cNvPr>
              <p:cNvSpPr/>
              <p:nvPr/>
            </p:nvSpPr>
            <p:spPr>
              <a:xfrm>
                <a:off x="3195071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3" name="Hexagon 132">
                <a:extLst>
                  <a:ext uri="{FF2B5EF4-FFF2-40B4-BE49-F238E27FC236}">
                    <a16:creationId xmlns:a16="http://schemas.microsoft.com/office/drawing/2014/main" id="{0E9E72A9-59B6-7460-7E90-50FA49436C9B}"/>
                  </a:ext>
                </a:extLst>
              </p:cNvPr>
              <p:cNvSpPr/>
              <p:nvPr/>
            </p:nvSpPr>
            <p:spPr>
              <a:xfrm>
                <a:off x="4118248" y="3592253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4" name="Hexagon 133">
                <a:extLst>
                  <a:ext uri="{FF2B5EF4-FFF2-40B4-BE49-F238E27FC236}">
                    <a16:creationId xmlns:a16="http://schemas.microsoft.com/office/drawing/2014/main" id="{166DB349-0FA9-F756-1938-56A736D3938C}"/>
                  </a:ext>
                </a:extLst>
              </p:cNvPr>
              <p:cNvSpPr/>
              <p:nvPr/>
            </p:nvSpPr>
            <p:spPr>
              <a:xfrm>
                <a:off x="2982888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5" name="Hexagon 134">
                <a:extLst>
                  <a:ext uri="{FF2B5EF4-FFF2-40B4-BE49-F238E27FC236}">
                    <a16:creationId xmlns:a16="http://schemas.microsoft.com/office/drawing/2014/main" id="{D9D0152D-592C-59C2-47AC-7D0C02A7DDFA}"/>
                  </a:ext>
                </a:extLst>
              </p:cNvPr>
              <p:cNvSpPr/>
              <p:nvPr/>
            </p:nvSpPr>
            <p:spPr>
              <a:xfrm>
                <a:off x="3490392" y="3072511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36" name="Hexagon 135">
                <a:extLst>
                  <a:ext uri="{FF2B5EF4-FFF2-40B4-BE49-F238E27FC236}">
                    <a16:creationId xmlns:a16="http://schemas.microsoft.com/office/drawing/2014/main" id="{356A1B74-A48A-15BD-6B00-41B7C0E960B1}"/>
                  </a:ext>
                </a:extLst>
              </p:cNvPr>
              <p:cNvSpPr/>
              <p:nvPr/>
            </p:nvSpPr>
            <p:spPr>
              <a:xfrm>
                <a:off x="4423048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5kg</a:t>
                </a:r>
              </a:p>
            </p:txBody>
          </p:sp>
          <p:sp>
            <p:nvSpPr>
              <p:cNvPr id="137" name="Hexagon 136">
                <a:extLst>
                  <a:ext uri="{FF2B5EF4-FFF2-40B4-BE49-F238E27FC236}">
                    <a16:creationId xmlns:a16="http://schemas.microsoft.com/office/drawing/2014/main" id="{CDCE299A-162B-9118-BD6A-70ACFB96C8AE}"/>
                  </a:ext>
                </a:extLst>
              </p:cNvPr>
              <p:cNvSpPr/>
              <p:nvPr/>
            </p:nvSpPr>
            <p:spPr>
              <a:xfrm>
                <a:off x="3719736" y="2401464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8" name="Hexagon 137">
                <a:extLst>
                  <a:ext uri="{FF2B5EF4-FFF2-40B4-BE49-F238E27FC236}">
                    <a16:creationId xmlns:a16="http://schemas.microsoft.com/office/drawing/2014/main" id="{2CC2571A-1EF0-60EF-2A48-ED50A2514744}"/>
                  </a:ext>
                </a:extLst>
              </p:cNvPr>
              <p:cNvSpPr/>
              <p:nvPr/>
            </p:nvSpPr>
            <p:spPr>
              <a:xfrm>
                <a:off x="4514486" y="247366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39" name="Hexagon 138">
                <a:extLst>
                  <a:ext uri="{FF2B5EF4-FFF2-40B4-BE49-F238E27FC236}">
                    <a16:creationId xmlns:a16="http://schemas.microsoft.com/office/drawing/2014/main" id="{D01C7DC1-5C10-813A-82F8-49FFB2DD1B1D}"/>
                  </a:ext>
                </a:extLst>
              </p:cNvPr>
              <p:cNvSpPr/>
              <p:nvPr/>
            </p:nvSpPr>
            <p:spPr>
              <a:xfrm>
                <a:off x="5279837" y="3065040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  <p:sp>
            <p:nvSpPr>
              <p:cNvPr id="140" name="Hexagon 139">
                <a:extLst>
                  <a:ext uri="{FF2B5EF4-FFF2-40B4-BE49-F238E27FC236}">
                    <a16:creationId xmlns:a16="http://schemas.microsoft.com/office/drawing/2014/main" id="{D1588EB7-E972-B52C-F08B-F59233A4F45D}"/>
                  </a:ext>
                </a:extLst>
              </p:cNvPr>
              <p:cNvSpPr/>
              <p:nvPr/>
            </p:nvSpPr>
            <p:spPr>
              <a:xfrm>
                <a:off x="4930552" y="3787589"/>
                <a:ext cx="864096" cy="79208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  <a:latin typeface="Tenorite Display" panose="020F0502020204030204" pitchFamily="2" charset="0"/>
                    <a:ea typeface="NSimSun" panose="02010609030101010101" pitchFamily="49" charset="-122"/>
                    <a:cs typeface="Roboto" panose="02000000000000000000" pitchFamily="2" charset="0"/>
                  </a:rPr>
                  <a:t>1kg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293734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B0DB-5800-5AD6-2163-1D976E02D9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672860"/>
            <a:ext cx="10497808" cy="5015140"/>
          </a:xfrm>
        </p:spPr>
        <p:txBody>
          <a:bodyPr/>
          <a:lstStyle/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Estimate the total of all the weights.</a:t>
            </a:r>
          </a:p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You have 1 minute.</a:t>
            </a:r>
          </a:p>
        </p:txBody>
      </p:sp>
    </p:spTree>
    <p:extLst>
      <p:ext uri="{BB962C8B-B14F-4D97-AF65-F5344CB8AC3E}">
        <p14:creationId xmlns:p14="http://schemas.microsoft.com/office/powerpoint/2010/main" val="171562504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84FEF9-2BCC-4A06-6065-99D4DA5003CD}"/>
              </a:ext>
            </a:extLst>
          </p:cNvPr>
          <p:cNvGrpSpPr/>
          <p:nvPr/>
        </p:nvGrpSpPr>
        <p:grpSpPr>
          <a:xfrm>
            <a:off x="676894" y="2897579"/>
            <a:ext cx="4738255" cy="1567543"/>
            <a:chOff x="676894" y="2897579"/>
            <a:chExt cx="4738255" cy="15675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3272A3-07F8-0462-7805-53A0D5D84756}"/>
                </a:ext>
              </a:extLst>
            </p:cNvPr>
            <p:cNvCxnSpPr>
              <a:cxnSpLocks/>
            </p:cNvCxnSpPr>
            <p:nvPr/>
          </p:nvCxnSpPr>
          <p:spPr>
            <a:xfrm>
              <a:off x="676894" y="2897579"/>
              <a:ext cx="2489166" cy="156754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413959-771F-21FC-86BB-28D4D155D226}"/>
                </a:ext>
              </a:extLst>
            </p:cNvPr>
            <p:cNvCxnSpPr/>
            <p:nvPr/>
          </p:nvCxnSpPr>
          <p:spPr>
            <a:xfrm>
              <a:off x="3142310" y="4465122"/>
              <a:ext cx="227283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66D4AC-0767-FA37-C3C5-C4F80F2227F6}"/>
              </a:ext>
            </a:extLst>
          </p:cNvPr>
          <p:cNvSpPr txBox="1"/>
          <p:nvPr/>
        </p:nvSpPr>
        <p:spPr>
          <a:xfrm>
            <a:off x="3106129" y="3941902"/>
            <a:ext cx="98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8AA6D1-6806-BA5A-90BB-6BEC7ED71B1A}"/>
              </a:ext>
            </a:extLst>
          </p:cNvPr>
          <p:cNvGrpSpPr/>
          <p:nvPr/>
        </p:nvGrpSpPr>
        <p:grpSpPr>
          <a:xfrm rot="5113227">
            <a:off x="7087330" y="2006834"/>
            <a:ext cx="3350065" cy="2844330"/>
            <a:chOff x="512619" y="3756901"/>
            <a:chExt cx="3350065" cy="284433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0D7724-37E2-4CA9-1A9B-655D0B981DA3}"/>
                </a:ext>
              </a:extLst>
            </p:cNvPr>
            <p:cNvCxnSpPr>
              <a:cxnSpLocks/>
            </p:cNvCxnSpPr>
            <p:nvPr/>
          </p:nvCxnSpPr>
          <p:spPr>
            <a:xfrm rot="16486773" flipH="1">
              <a:off x="1504777" y="2764743"/>
              <a:ext cx="707807" cy="26921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B2FAFE-96D4-39B4-32FD-16C6B6BAF0B2}"/>
                </a:ext>
              </a:extLst>
            </p:cNvPr>
            <p:cNvCxnSpPr>
              <a:cxnSpLocks/>
            </p:cNvCxnSpPr>
            <p:nvPr/>
          </p:nvCxnSpPr>
          <p:spPr>
            <a:xfrm rot="16486773" flipH="1">
              <a:off x="2466882" y="5205430"/>
              <a:ext cx="2015751" cy="7758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BE42BA-778C-8300-297A-86CFE1CFEE3A}"/>
              </a:ext>
            </a:extLst>
          </p:cNvPr>
          <p:cNvSpPr txBox="1"/>
          <p:nvPr/>
        </p:nvSpPr>
        <p:spPr>
          <a:xfrm>
            <a:off x="9464633" y="4222929"/>
            <a:ext cx="98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b</a:t>
            </a:r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E6001CCF-9607-0694-6120-A8592FA185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229" y="620688"/>
            <a:ext cx="10486725" cy="5004136"/>
          </a:xfrm>
        </p:spPr>
        <p:txBody>
          <a:bodyPr/>
          <a:lstStyle/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Estimate the size of each angle.</a:t>
            </a:r>
          </a:p>
          <a:p>
            <a:pPr marL="0" indent="0" algn="ctr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0634831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17A85A0-17AC-61BA-62A9-569C8EA47D0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7368" y="764704"/>
                <a:ext cx="11377263" cy="129614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2800">
                    <a:latin typeface="Nunito Sans" pitchFamily="2" charset="0"/>
                    <a:ea typeface="Verdana" panose="020B0604030504040204" pitchFamily="34" charset="0"/>
                  </a:rPr>
                  <a:t>The area of the triangle is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6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.</m:t>
                    </m:r>
                  </m:oMath>
                </a14:m>
                <a:r>
                  <a:rPr lang="en-GB" sz="280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sz="2800">
                    <a:latin typeface="Nunito Sans" pitchFamily="2" charset="0"/>
                    <a:ea typeface="Verdana" panose="020B0604030504040204" pitchFamily="34" charset="0"/>
                  </a:rPr>
                  <a:t>Estimate the area of the rectangle.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17A85A0-17AC-61BA-62A9-569C8EA47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7368" y="764704"/>
                <a:ext cx="11377263" cy="1296144"/>
              </a:xfrm>
              <a:blipFill>
                <a:blip r:embed="rId3"/>
                <a:stretch>
                  <a:fillRect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BAAB5F1-05AD-E0FC-0F39-C08ED371DFBD}"/>
              </a:ext>
            </a:extLst>
          </p:cNvPr>
          <p:cNvSpPr/>
          <p:nvPr/>
        </p:nvSpPr>
        <p:spPr>
          <a:xfrm>
            <a:off x="3215680" y="2276872"/>
            <a:ext cx="6120680" cy="3531162"/>
          </a:xfrm>
          <a:prstGeom prst="rect">
            <a:avLst/>
          </a:prstGeom>
          <a:solidFill>
            <a:srgbClr val="DBEE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76E724-A6B6-E402-9812-CBCE35D8D8CA}"/>
              </a:ext>
            </a:extLst>
          </p:cNvPr>
          <p:cNvSpPr/>
          <p:nvPr/>
        </p:nvSpPr>
        <p:spPr>
          <a:xfrm rot="1157075">
            <a:off x="9827205" y="3689337"/>
            <a:ext cx="941643" cy="706232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5434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COMPLEX CONUNDRUMS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3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7966123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5A53-B8DD-A952-14CE-4092872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9DB6B-8EB4-ABE0-8CC8-D3BBB48374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000" y="1450800"/>
            <a:ext cx="10652125" cy="3780000"/>
          </a:xfrm>
        </p:spPr>
        <p:txBody>
          <a:bodyPr/>
          <a:lstStyle/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complete this round in school </a:t>
            </a:r>
            <a:r>
              <a:rPr lang="en-GB" sz="2400" b="1" u="sng">
                <a:solidFill>
                  <a:schemeClr val="accent4"/>
                </a:solidFill>
                <a:latin typeface="+mj-lt"/>
              </a:rPr>
              <a:t>BEFORE THEIR HEAT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GB" sz="2400" b="1">
                <a:solidFill>
                  <a:srgbClr val="000000"/>
                </a:solidFill>
                <a:latin typeface="+mj-lt"/>
              </a:rPr>
              <a:t>There is a time limit of 30 minutes for this round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be provided with all 3 conundrums at the same time.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choose to solve the conundrums in any order.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decide how long they spend tackling each conundrum but must agree their final answers within the 30-minute time limit.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Points will be awarded for correct answers and part answers.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B41AF-7610-322D-F774-724410FD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34252"/>
              </p:ext>
            </p:extLst>
          </p:nvPr>
        </p:nvGraphicFramePr>
        <p:xfrm>
          <a:off x="3028221" y="5041500"/>
          <a:ext cx="62516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841">
                  <a:extLst>
                    <a:ext uri="{9D8B030D-6E8A-4147-A177-3AD203B41FA5}">
                      <a16:colId xmlns:a16="http://schemas.microsoft.com/office/drawing/2014/main" val="541246979"/>
                    </a:ext>
                  </a:extLst>
                </a:gridCol>
                <a:gridCol w="3125841">
                  <a:extLst>
                    <a:ext uri="{9D8B030D-6E8A-4147-A177-3AD203B41FA5}">
                      <a16:colId xmlns:a16="http://schemas.microsoft.com/office/drawing/2014/main" val="1944586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Conundrum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Maximum marks available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8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81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9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0318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D45FAA7-8567-0102-6627-BF7391D79CE8}"/>
              </a:ext>
            </a:extLst>
          </p:cNvPr>
          <p:cNvGrpSpPr/>
          <p:nvPr/>
        </p:nvGrpSpPr>
        <p:grpSpPr>
          <a:xfrm>
            <a:off x="3122583" y="2096142"/>
            <a:ext cx="5946833" cy="3591387"/>
            <a:chOff x="3404812" y="1673447"/>
            <a:chExt cx="5946833" cy="3591387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3586D7C-0471-AD1E-DAAE-99EF87AE0702}"/>
                </a:ext>
              </a:extLst>
            </p:cNvPr>
            <p:cNvSpPr/>
            <p:nvPr/>
          </p:nvSpPr>
          <p:spPr>
            <a:xfrm>
              <a:off x="3404812" y="1673447"/>
              <a:ext cx="1397577" cy="3506933"/>
            </a:xfrm>
            <a:prstGeom prst="triangle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DE11C53-8681-93CE-019C-CA5372F09995}"/>
                </a:ext>
              </a:extLst>
            </p:cNvPr>
            <p:cNvSpPr/>
            <p:nvPr/>
          </p:nvSpPr>
          <p:spPr>
            <a:xfrm rot="11693977">
              <a:off x="4347837" y="1847893"/>
              <a:ext cx="1859973" cy="3416941"/>
            </a:xfrm>
            <a:prstGeom prst="triangle">
              <a:avLst>
                <a:gd name="adj" fmla="val 52503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3F5C571-51B6-33D7-3067-3691BE06DBE2}"/>
                </a:ext>
              </a:extLst>
            </p:cNvPr>
            <p:cNvSpPr/>
            <p:nvPr/>
          </p:nvSpPr>
          <p:spPr>
            <a:xfrm>
              <a:off x="4802389" y="2135843"/>
              <a:ext cx="4549256" cy="3044537"/>
            </a:xfrm>
            <a:custGeom>
              <a:avLst/>
              <a:gdLst>
                <a:gd name="connsiteX0" fmla="*/ 0 w 4341438"/>
                <a:gd name="connsiteY0" fmla="*/ 3044537 h 3044537"/>
                <a:gd name="connsiteX1" fmla="*/ 1805410 w 4341438"/>
                <a:gd name="connsiteY1" fmla="*/ 0 h 3044537"/>
                <a:gd name="connsiteX2" fmla="*/ 4341438 w 4341438"/>
                <a:gd name="connsiteY2" fmla="*/ 0 h 3044537"/>
                <a:gd name="connsiteX3" fmla="*/ 2536028 w 4341438"/>
                <a:gd name="connsiteY3" fmla="*/ 3044537 h 3044537"/>
                <a:gd name="connsiteX4" fmla="*/ 0 w 4341438"/>
                <a:gd name="connsiteY4" fmla="*/ 3044537 h 3044537"/>
                <a:gd name="connsiteX0" fmla="*/ 0 w 4549256"/>
                <a:gd name="connsiteY0" fmla="*/ 3044537 h 3044537"/>
                <a:gd name="connsiteX1" fmla="*/ 1805410 w 4549256"/>
                <a:gd name="connsiteY1" fmla="*/ 0 h 3044537"/>
                <a:gd name="connsiteX2" fmla="*/ 4549256 w 4549256"/>
                <a:gd name="connsiteY2" fmla="*/ 228600 h 3044537"/>
                <a:gd name="connsiteX3" fmla="*/ 2536028 w 4549256"/>
                <a:gd name="connsiteY3" fmla="*/ 3044537 h 3044537"/>
                <a:gd name="connsiteX4" fmla="*/ 0 w 4549256"/>
                <a:gd name="connsiteY4" fmla="*/ 3044537 h 304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9256" h="3044537">
                  <a:moveTo>
                    <a:pt x="0" y="3044537"/>
                  </a:moveTo>
                  <a:lnTo>
                    <a:pt x="1805410" y="0"/>
                  </a:lnTo>
                  <a:lnTo>
                    <a:pt x="4549256" y="228600"/>
                  </a:lnTo>
                  <a:lnTo>
                    <a:pt x="2536028" y="3044537"/>
                  </a:lnTo>
                  <a:lnTo>
                    <a:pt x="0" y="3044537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7D165A-E0F5-987D-40EC-A5C57F027D63}"/>
                </a:ext>
              </a:extLst>
            </p:cNvPr>
            <p:cNvSpPr txBox="1"/>
            <p:nvPr/>
          </p:nvSpPr>
          <p:spPr>
            <a:xfrm>
              <a:off x="6454544" y="181892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167°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CCE06-709D-1AC1-5837-AA759536B587}"/>
                </a:ext>
              </a:extLst>
            </p:cNvPr>
            <p:cNvSpPr txBox="1"/>
            <p:nvPr/>
          </p:nvSpPr>
          <p:spPr>
            <a:xfrm>
              <a:off x="6490550" y="214578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116°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E22496-2BEB-D0F4-F4F9-6F1FBA943CBF}"/>
                </a:ext>
              </a:extLst>
            </p:cNvPr>
            <p:cNvSpPr txBox="1"/>
            <p:nvPr/>
          </p:nvSpPr>
          <p:spPr>
            <a:xfrm>
              <a:off x="8800989" y="2380155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1AD9D-B095-588A-25D0-C3EA4767FAD3}"/>
                </a:ext>
              </a:extLst>
            </p:cNvPr>
            <p:cNvSpPr txBox="1"/>
            <p:nvPr/>
          </p:nvSpPr>
          <p:spPr>
            <a:xfrm>
              <a:off x="6745495" y="4866467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118°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478E87-4E6E-0988-5F62-9AE86D5CED6A}"/>
                </a:ext>
              </a:extLst>
            </p:cNvPr>
            <p:cNvSpPr txBox="1"/>
            <p:nvPr/>
          </p:nvSpPr>
          <p:spPr>
            <a:xfrm>
              <a:off x="4908603" y="4885161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b°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315C11-2215-BC51-1F93-D83AFF46A7E8}"/>
                </a:ext>
              </a:extLst>
            </p:cNvPr>
            <p:cNvSpPr txBox="1"/>
            <p:nvPr/>
          </p:nvSpPr>
          <p:spPr>
            <a:xfrm>
              <a:off x="6149729" y="2094182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e°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62C1B-DD05-FE4B-823C-FC1B2F4C24DC}"/>
                </a:ext>
              </a:extLst>
            </p:cNvPr>
            <p:cNvSpPr txBox="1"/>
            <p:nvPr/>
          </p:nvSpPr>
          <p:spPr>
            <a:xfrm>
              <a:off x="4778117" y="4525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c°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FD9E44-C6D7-48F1-2029-419169FE0A73}"/>
                </a:ext>
              </a:extLst>
            </p:cNvPr>
            <p:cNvSpPr txBox="1"/>
            <p:nvPr/>
          </p:nvSpPr>
          <p:spPr>
            <a:xfrm>
              <a:off x="4297094" y="486301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84°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B63BE-7036-BBD9-01E0-31E10946D39C}"/>
                </a:ext>
              </a:extLst>
            </p:cNvPr>
            <p:cNvSpPr txBox="1"/>
            <p:nvPr/>
          </p:nvSpPr>
          <p:spPr>
            <a:xfrm>
              <a:off x="4813759" y="1818921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79°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13466C-665A-6A86-A247-7D5194946357}"/>
                </a:ext>
              </a:extLst>
            </p:cNvPr>
            <p:cNvSpPr txBox="1"/>
            <p:nvPr/>
          </p:nvSpPr>
          <p:spPr>
            <a:xfrm>
              <a:off x="4472405" y="2195489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d°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8F158E-52FA-2D48-FAAA-343EC6B3490D}"/>
                </a:ext>
              </a:extLst>
            </p:cNvPr>
            <p:cNvSpPr txBox="1"/>
            <p:nvPr/>
          </p:nvSpPr>
          <p:spPr>
            <a:xfrm>
              <a:off x="3460791" y="486301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68°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F4A2CD-E276-A63A-DF01-3D5D24C67164}"/>
              </a:ext>
            </a:extLst>
          </p:cNvPr>
          <p:cNvSpPr txBox="1"/>
          <p:nvPr/>
        </p:nvSpPr>
        <p:spPr>
          <a:xfrm>
            <a:off x="724057" y="649434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Find the missing angles.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00617B-730E-069E-1086-7036A6B6C71C}"/>
              </a:ext>
            </a:extLst>
          </p:cNvPr>
          <p:cNvSpPr/>
          <p:nvPr/>
        </p:nvSpPr>
        <p:spPr>
          <a:xfrm>
            <a:off x="9593943" y="307101"/>
            <a:ext cx="2249714" cy="18883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Complex Conundrum A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 points </a:t>
            </a:r>
          </a:p>
        </p:txBody>
      </p:sp>
    </p:spTree>
    <p:extLst>
      <p:ext uri="{BB962C8B-B14F-4D97-AF65-F5344CB8AC3E}">
        <p14:creationId xmlns:p14="http://schemas.microsoft.com/office/powerpoint/2010/main" val="13247556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1 &amp; round 4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C0F4C1-588E-4609-DF15-EF6DC8BFC9A0}"/>
              </a:ext>
            </a:extLst>
          </p:cNvPr>
          <p:cNvGrpSpPr/>
          <p:nvPr/>
        </p:nvGrpSpPr>
        <p:grpSpPr>
          <a:xfrm>
            <a:off x="3122583" y="1633306"/>
            <a:ext cx="5946833" cy="3591387"/>
            <a:chOff x="1620982" y="1163781"/>
            <a:chExt cx="5946833" cy="3591387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3586D7C-0471-AD1E-DAAE-99EF87AE0702}"/>
                </a:ext>
              </a:extLst>
            </p:cNvPr>
            <p:cNvSpPr/>
            <p:nvPr/>
          </p:nvSpPr>
          <p:spPr>
            <a:xfrm>
              <a:off x="1620982" y="1163781"/>
              <a:ext cx="1397577" cy="3506933"/>
            </a:xfrm>
            <a:prstGeom prst="triangle">
              <a:avLst>
                <a:gd name="adj" fmla="val 10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DE11C53-8681-93CE-019C-CA5372F09995}"/>
                </a:ext>
              </a:extLst>
            </p:cNvPr>
            <p:cNvSpPr/>
            <p:nvPr/>
          </p:nvSpPr>
          <p:spPr>
            <a:xfrm rot="11693977">
              <a:off x="2564007" y="1338227"/>
              <a:ext cx="1859973" cy="3416941"/>
            </a:xfrm>
            <a:prstGeom prst="triangle">
              <a:avLst>
                <a:gd name="adj" fmla="val 52503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3F5C571-51B6-33D7-3067-3691BE06DBE2}"/>
                </a:ext>
              </a:extLst>
            </p:cNvPr>
            <p:cNvSpPr/>
            <p:nvPr/>
          </p:nvSpPr>
          <p:spPr>
            <a:xfrm>
              <a:off x="3018559" y="1626177"/>
              <a:ext cx="4549256" cy="3044537"/>
            </a:xfrm>
            <a:custGeom>
              <a:avLst/>
              <a:gdLst>
                <a:gd name="connsiteX0" fmla="*/ 0 w 4341438"/>
                <a:gd name="connsiteY0" fmla="*/ 3044537 h 3044537"/>
                <a:gd name="connsiteX1" fmla="*/ 1805410 w 4341438"/>
                <a:gd name="connsiteY1" fmla="*/ 0 h 3044537"/>
                <a:gd name="connsiteX2" fmla="*/ 4341438 w 4341438"/>
                <a:gd name="connsiteY2" fmla="*/ 0 h 3044537"/>
                <a:gd name="connsiteX3" fmla="*/ 2536028 w 4341438"/>
                <a:gd name="connsiteY3" fmla="*/ 3044537 h 3044537"/>
                <a:gd name="connsiteX4" fmla="*/ 0 w 4341438"/>
                <a:gd name="connsiteY4" fmla="*/ 3044537 h 3044537"/>
                <a:gd name="connsiteX0" fmla="*/ 0 w 4549256"/>
                <a:gd name="connsiteY0" fmla="*/ 3044537 h 3044537"/>
                <a:gd name="connsiteX1" fmla="*/ 1805410 w 4549256"/>
                <a:gd name="connsiteY1" fmla="*/ 0 h 3044537"/>
                <a:gd name="connsiteX2" fmla="*/ 4549256 w 4549256"/>
                <a:gd name="connsiteY2" fmla="*/ 228600 h 3044537"/>
                <a:gd name="connsiteX3" fmla="*/ 2536028 w 4549256"/>
                <a:gd name="connsiteY3" fmla="*/ 3044537 h 3044537"/>
                <a:gd name="connsiteX4" fmla="*/ 0 w 4549256"/>
                <a:gd name="connsiteY4" fmla="*/ 3044537 h 304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9256" h="3044537">
                  <a:moveTo>
                    <a:pt x="0" y="3044537"/>
                  </a:moveTo>
                  <a:lnTo>
                    <a:pt x="1805410" y="0"/>
                  </a:lnTo>
                  <a:lnTo>
                    <a:pt x="4549256" y="228600"/>
                  </a:lnTo>
                  <a:lnTo>
                    <a:pt x="2536028" y="3044537"/>
                  </a:lnTo>
                  <a:lnTo>
                    <a:pt x="0" y="3044537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7D165A-E0F5-987D-40EC-A5C57F027D63}"/>
                </a:ext>
              </a:extLst>
            </p:cNvPr>
            <p:cNvSpPr txBox="1"/>
            <p:nvPr/>
          </p:nvSpPr>
          <p:spPr>
            <a:xfrm>
              <a:off x="4670714" y="1309255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167°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CCE06-709D-1AC1-5837-AA759536B587}"/>
                </a:ext>
              </a:extLst>
            </p:cNvPr>
            <p:cNvSpPr txBox="1"/>
            <p:nvPr/>
          </p:nvSpPr>
          <p:spPr>
            <a:xfrm>
              <a:off x="4706720" y="163611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116°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E22496-2BEB-D0F4-F4F9-6F1FBA943CBF}"/>
                </a:ext>
              </a:extLst>
            </p:cNvPr>
            <p:cNvSpPr txBox="1"/>
            <p:nvPr/>
          </p:nvSpPr>
          <p:spPr>
            <a:xfrm>
              <a:off x="6931627" y="1892423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54°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1AD9D-B095-588A-25D0-C3EA4767FAD3}"/>
                </a:ext>
              </a:extLst>
            </p:cNvPr>
            <p:cNvSpPr txBox="1"/>
            <p:nvPr/>
          </p:nvSpPr>
          <p:spPr>
            <a:xfrm>
              <a:off x="5048320" y="435035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118°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478E87-4E6E-0988-5F62-9AE86D5CED6A}"/>
                </a:ext>
              </a:extLst>
            </p:cNvPr>
            <p:cNvSpPr txBox="1"/>
            <p:nvPr/>
          </p:nvSpPr>
          <p:spPr>
            <a:xfrm>
              <a:off x="3107269" y="4329092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72°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315C11-2215-BC51-1F93-D83AFF46A7E8}"/>
                </a:ext>
              </a:extLst>
            </p:cNvPr>
            <p:cNvSpPr txBox="1"/>
            <p:nvPr/>
          </p:nvSpPr>
          <p:spPr>
            <a:xfrm>
              <a:off x="4283664" y="158243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77°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62C1B-DD05-FE4B-823C-FC1B2F4C24DC}"/>
                </a:ext>
              </a:extLst>
            </p:cNvPr>
            <p:cNvSpPr txBox="1"/>
            <p:nvPr/>
          </p:nvSpPr>
          <p:spPr>
            <a:xfrm>
              <a:off x="2975056" y="3825555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24°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FD9E44-C6D7-48F1-2029-419169FE0A73}"/>
                </a:ext>
              </a:extLst>
            </p:cNvPr>
            <p:cNvSpPr txBox="1"/>
            <p:nvPr/>
          </p:nvSpPr>
          <p:spPr>
            <a:xfrm>
              <a:off x="2513264" y="435334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84°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B63BE-7036-BBD9-01E0-31E10946D39C}"/>
                </a:ext>
              </a:extLst>
            </p:cNvPr>
            <p:cNvSpPr txBox="1"/>
            <p:nvPr/>
          </p:nvSpPr>
          <p:spPr>
            <a:xfrm>
              <a:off x="2975056" y="1251122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79°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13466C-665A-6A86-A247-7D5194946357}"/>
                </a:ext>
              </a:extLst>
            </p:cNvPr>
            <p:cNvSpPr txBox="1"/>
            <p:nvPr/>
          </p:nvSpPr>
          <p:spPr>
            <a:xfrm>
              <a:off x="2555972" y="2094519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28°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8F158E-52FA-2D48-FAAA-343EC6B3490D}"/>
                </a:ext>
              </a:extLst>
            </p:cNvPr>
            <p:cNvSpPr txBox="1"/>
            <p:nvPr/>
          </p:nvSpPr>
          <p:spPr>
            <a:xfrm>
              <a:off x="1672631" y="4350356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68°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DE6560-18B4-B3CD-B728-26E574B53580}"/>
              </a:ext>
            </a:extLst>
          </p:cNvPr>
          <p:cNvSpPr txBox="1"/>
          <p:nvPr/>
        </p:nvSpPr>
        <p:spPr>
          <a:xfrm>
            <a:off x="569709" y="537599"/>
            <a:ext cx="1526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Solution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36494099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A697-3DB2-198C-943A-7E91320043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9173" y="667062"/>
            <a:ext cx="9538950" cy="5209082"/>
          </a:xfrm>
        </p:spPr>
        <p:txBody>
          <a:bodyPr/>
          <a:lstStyle/>
          <a:p>
            <a:pPr marL="0" indent="0">
              <a:buNone/>
            </a:pPr>
            <a:r>
              <a:rPr lang="en-GB" sz="2800"/>
              <a:t>Turquoise paint can be made by mixing: </a:t>
            </a:r>
          </a:p>
          <a:p>
            <a:pPr marL="1611313" indent="-358775"/>
            <a:r>
              <a:rPr lang="en-GB" sz="2800"/>
              <a:t>0.05L of yellow paint</a:t>
            </a:r>
          </a:p>
          <a:p>
            <a:pPr marL="1611313" indent="-358775"/>
            <a:r>
              <a:rPr lang="en-GB" sz="2800"/>
              <a:t>375ml of blue paint  </a:t>
            </a:r>
          </a:p>
          <a:p>
            <a:pPr marL="1611313" indent="-358775"/>
            <a:r>
              <a:rPr lang="en-GB" sz="2800"/>
              <a:t>1.2L of green paint</a:t>
            </a:r>
          </a:p>
          <a:p>
            <a:pPr marL="0" indent="0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Rita and James want to make some of this turquoise paint. </a:t>
            </a:r>
          </a:p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They use three quarters of a 10L tin of blue paint. </a:t>
            </a:r>
          </a:p>
          <a:p>
            <a:pPr marL="0" indent="0" algn="ctr">
              <a:buNone/>
            </a:pPr>
            <a:r>
              <a:rPr lang="en-GB" sz="2800"/>
              <a:t>In litres, how much turquoise paint do they make?</a:t>
            </a:r>
          </a:p>
        </p:txBody>
      </p:sp>
      <p:pic>
        <p:nvPicPr>
          <p:cNvPr id="5" name="Graphic 4" descr="Paint with solid fill">
            <a:extLst>
              <a:ext uri="{FF2B5EF4-FFF2-40B4-BE49-F238E27FC236}">
                <a16:creationId xmlns:a16="http://schemas.microsoft.com/office/drawing/2014/main" id="{E64A0D91-2DA0-2F2B-5293-4EB8E07D7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7815" y="1584060"/>
            <a:ext cx="1521188" cy="1521188"/>
          </a:xfrm>
          <a:prstGeom prst="rect">
            <a:avLst/>
          </a:prstGeom>
        </p:spPr>
      </p:pic>
      <p:pic>
        <p:nvPicPr>
          <p:cNvPr id="8" name="Graphic 7" descr="Paint with solid fill">
            <a:extLst>
              <a:ext uri="{FF2B5EF4-FFF2-40B4-BE49-F238E27FC236}">
                <a16:creationId xmlns:a16="http://schemas.microsoft.com/office/drawing/2014/main" id="{E3905481-F79A-F3F5-17A9-9E32B680D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3410" y="936085"/>
            <a:ext cx="1049997" cy="1049997"/>
          </a:xfrm>
          <a:prstGeom prst="rect">
            <a:avLst/>
          </a:prstGeom>
        </p:spPr>
      </p:pic>
      <p:pic>
        <p:nvPicPr>
          <p:cNvPr id="9" name="Graphic 8" descr="Paint with solid fill">
            <a:extLst>
              <a:ext uri="{FF2B5EF4-FFF2-40B4-BE49-F238E27FC236}">
                <a16:creationId xmlns:a16="http://schemas.microsoft.com/office/drawing/2014/main" id="{FC11FDF4-633A-7B4B-36A6-990248CD2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2235" y="659912"/>
            <a:ext cx="552346" cy="5523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707275-6E83-E666-89A5-F3DB5D6D759D}"/>
              </a:ext>
            </a:extLst>
          </p:cNvPr>
          <p:cNvSpPr/>
          <p:nvPr/>
        </p:nvSpPr>
        <p:spPr>
          <a:xfrm>
            <a:off x="9593943" y="307100"/>
            <a:ext cx="2249714" cy="167898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Complex Conundrum B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15 points </a:t>
            </a:r>
          </a:p>
        </p:txBody>
      </p:sp>
    </p:spTree>
    <p:extLst>
      <p:ext uri="{BB962C8B-B14F-4D97-AF65-F5344CB8AC3E}">
        <p14:creationId xmlns:p14="http://schemas.microsoft.com/office/powerpoint/2010/main" val="193913536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E8F7C43-1F0C-6290-A0FA-9E93DE2B8C6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56947" y="449250"/>
                <a:ext cx="9935642" cy="417646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2800"/>
                  <a:t>Ruby, Ali and Rueben have been </a:t>
                </a:r>
              </a:p>
              <a:p>
                <a:pPr marL="0" indent="0" algn="ctr">
                  <a:buNone/>
                </a:pPr>
                <a:r>
                  <a:rPr lang="en-GB" sz="2800"/>
                  <a:t>collecting £1 coins. </a:t>
                </a:r>
              </a:p>
              <a:p>
                <a:pPr marL="0" indent="0" algn="ctr">
                  <a:buNone/>
                </a:pPr>
                <a:endParaRPr lang="en-GB" sz="2800"/>
              </a:p>
              <a:p>
                <a:r>
                  <a:rPr lang="en-GB" sz="2800"/>
                  <a:t>Ruby has 20% more £1 coins than Rueben. </a:t>
                </a:r>
              </a:p>
              <a:p>
                <a:r>
                  <a:rPr lang="en-GB" sz="2800"/>
                  <a:t>Ali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/>
                  <a:t>fewer of the £1 coins Ruby has.</a:t>
                </a:r>
              </a:p>
              <a:p>
                <a:endParaRPr lang="en-GB" sz="2800"/>
              </a:p>
              <a:p>
                <a:pPr marL="0" indent="0" algn="ctr">
                  <a:buNone/>
                </a:pPr>
                <a:r>
                  <a:rPr lang="en-GB" sz="2800"/>
                  <a:t>At the weekend, Ruby spends half of her coins, </a:t>
                </a:r>
              </a:p>
              <a:p>
                <a:pPr marL="0" indent="0" algn="ctr">
                  <a:buNone/>
                </a:pPr>
                <a:r>
                  <a:rPr lang="en-GB" sz="2800"/>
                  <a:t>and Rueben and Ali spend £453 in total. </a:t>
                </a:r>
              </a:p>
              <a:p>
                <a:pPr marL="0" indent="0" algn="ctr">
                  <a:buNone/>
                </a:pPr>
                <a:r>
                  <a:rPr lang="en-GB" sz="2800"/>
                  <a:t>They each now have the same amount of money.</a:t>
                </a:r>
              </a:p>
              <a:p>
                <a:pPr marL="0" indent="0" algn="ctr">
                  <a:buNone/>
                </a:pPr>
                <a:r>
                  <a:rPr lang="en-GB" sz="2800"/>
                  <a:t>How much did they have altogether before the weekend? 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7E8F7C43-1F0C-6290-A0FA-9E93DE2B8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56947" y="449250"/>
                <a:ext cx="9935642" cy="4176464"/>
              </a:xfrm>
              <a:blipFill>
                <a:blip r:embed="rId3"/>
                <a:stretch>
                  <a:fillRect l="-1350" t="-1606" b="-4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0F3DC7-2C24-F56A-2039-318D5880E30D}"/>
              </a:ext>
            </a:extLst>
          </p:cNvPr>
          <p:cNvSpPr/>
          <p:nvPr/>
        </p:nvSpPr>
        <p:spPr>
          <a:xfrm>
            <a:off x="9593943" y="307101"/>
            <a:ext cx="2249714" cy="16769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Complex Conundrum C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20 points </a:t>
            </a:r>
          </a:p>
        </p:txBody>
      </p:sp>
    </p:spTree>
    <p:extLst>
      <p:ext uri="{BB962C8B-B14F-4D97-AF65-F5344CB8AC3E}">
        <p14:creationId xmlns:p14="http://schemas.microsoft.com/office/powerpoint/2010/main" val="62839582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1ADEAA-4824-AC66-14B8-72A3EC3C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73" y="936505"/>
            <a:ext cx="6646653" cy="49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BC518-45EE-3A7C-D72E-96BEF7AFAFC6}"/>
              </a:ext>
            </a:extLst>
          </p:cNvPr>
          <p:cNvSpPr txBox="1"/>
          <p:nvPr/>
        </p:nvSpPr>
        <p:spPr>
          <a:xfrm>
            <a:off x="569709" y="537599"/>
            <a:ext cx="1526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Solution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443393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362" y="679019"/>
            <a:ext cx="11377263" cy="1681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Six identical right-angles triangles fit inside a rectangle. </a:t>
            </a:r>
          </a:p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The rectangle measures 18cm by 21cm.</a:t>
            </a:r>
          </a:p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What is the shaded area? </a:t>
            </a: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4F3535-0A5C-84F1-4076-B26AA1C5FEA3}"/>
              </a:ext>
            </a:extLst>
          </p:cNvPr>
          <p:cNvSpPr txBox="1"/>
          <p:nvPr/>
        </p:nvSpPr>
        <p:spPr>
          <a:xfrm>
            <a:off x="8881191" y="3920885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/>
              <a:t>(not drawn to scale)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2A9718-C01E-B3CC-EEA9-79165C13A2BF}"/>
              </a:ext>
            </a:extLst>
          </p:cNvPr>
          <p:cNvGrpSpPr/>
          <p:nvPr/>
        </p:nvGrpSpPr>
        <p:grpSpPr>
          <a:xfrm>
            <a:off x="4210177" y="2763116"/>
            <a:ext cx="3771645" cy="3024336"/>
            <a:chOff x="2976687" y="2362206"/>
            <a:chExt cx="3771645" cy="30243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0B2DC4-8A3C-63F0-AA90-97B28A8097B7}"/>
                </a:ext>
              </a:extLst>
            </p:cNvPr>
            <p:cNvSpPr/>
            <p:nvPr/>
          </p:nvSpPr>
          <p:spPr>
            <a:xfrm>
              <a:off x="2989244" y="2380208"/>
              <a:ext cx="3759088" cy="300633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8D15FF7B-D4A6-6993-D80F-3782DD2F7523}"/>
                </a:ext>
              </a:extLst>
            </p:cNvPr>
            <p:cNvSpPr/>
            <p:nvPr/>
          </p:nvSpPr>
          <p:spPr>
            <a:xfrm rot="5400000" flipH="1" flipV="1">
              <a:off x="4112612" y="2776252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5F0F9675-BF20-03B3-64FF-0F12C6B4D2BA}"/>
                </a:ext>
              </a:extLst>
            </p:cNvPr>
            <p:cNvSpPr/>
            <p:nvPr/>
          </p:nvSpPr>
          <p:spPr>
            <a:xfrm rot="5400000">
              <a:off x="4115780" y="4270418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C946F662-023F-38B9-6625-AEBE7315945C}"/>
                </a:ext>
              </a:extLst>
            </p:cNvPr>
            <p:cNvSpPr/>
            <p:nvPr/>
          </p:nvSpPr>
          <p:spPr>
            <a:xfrm>
              <a:off x="2989244" y="3154294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D689AD49-F040-6561-A94F-CFD3F995FDF4}"/>
                </a:ext>
              </a:extLst>
            </p:cNvPr>
            <p:cNvSpPr/>
            <p:nvPr/>
          </p:nvSpPr>
          <p:spPr>
            <a:xfrm flipH="1" flipV="1">
              <a:off x="5236164" y="3874374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BB8B8414-9396-C7B2-944F-3402D7E1C3E7}"/>
                </a:ext>
              </a:extLst>
            </p:cNvPr>
            <p:cNvSpPr/>
            <p:nvPr/>
          </p:nvSpPr>
          <p:spPr>
            <a:xfrm rot="5400000" flipH="1" flipV="1">
              <a:off x="5621258" y="2758250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2ADA8593-A7CD-A414-87B4-AB1C108D7408}"/>
                </a:ext>
              </a:extLst>
            </p:cNvPr>
            <p:cNvSpPr/>
            <p:nvPr/>
          </p:nvSpPr>
          <p:spPr>
            <a:xfrm rot="5400000" flipH="1" flipV="1">
              <a:off x="2580643" y="4257915"/>
              <a:ext cx="1512168" cy="72008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8378CD-4DCE-5240-1672-2C94A0BDB686}"/>
              </a:ext>
            </a:extLst>
          </p:cNvPr>
          <p:cNvSpPr txBox="1"/>
          <p:nvPr/>
        </p:nvSpPr>
        <p:spPr>
          <a:xfrm>
            <a:off x="3056158" y="4001171"/>
            <a:ext cx="140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18cm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51A3B-41BC-66C1-8663-98A187FC7E43}"/>
              </a:ext>
            </a:extLst>
          </p:cNvPr>
          <p:cNvSpPr txBox="1"/>
          <p:nvPr/>
        </p:nvSpPr>
        <p:spPr>
          <a:xfrm>
            <a:off x="5630483" y="5800502"/>
            <a:ext cx="140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21cm</a:t>
            </a:r>
          </a:p>
        </p:txBody>
      </p:sp>
    </p:spTree>
    <p:extLst>
      <p:ext uri="{BB962C8B-B14F-4D97-AF65-F5344CB8AC3E}">
        <p14:creationId xmlns:p14="http://schemas.microsoft.com/office/powerpoint/2010/main" val="59457233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value of            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6">
                <a:extLst>
                  <a:ext uri="{FF2B5EF4-FFF2-40B4-BE49-F238E27FC236}">
                    <a16:creationId xmlns:a16="http://schemas.microsoft.com/office/drawing/2014/main" id="{DBDA06F9-6A8A-E287-8603-CDFE90B08FD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5844" y="1628800"/>
              <a:ext cx="4840312" cy="4464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0078">
                      <a:extLst>
                        <a:ext uri="{9D8B030D-6E8A-4147-A177-3AD203B41FA5}">
                          <a16:colId xmlns:a16="http://schemas.microsoft.com/office/drawing/2014/main" val="610167785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2568424732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1710853857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600472380"/>
                        </a:ext>
                      </a:extLst>
                    </a:gridCol>
                  </a:tblGrid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261656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434815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621559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2633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6">
                <a:extLst>
                  <a:ext uri="{FF2B5EF4-FFF2-40B4-BE49-F238E27FC236}">
                    <a16:creationId xmlns:a16="http://schemas.microsoft.com/office/drawing/2014/main" id="{DBDA06F9-6A8A-E287-8603-CDFE90B08FD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75844" y="1628800"/>
              <a:ext cx="4840312" cy="4464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0078">
                      <a:extLst>
                        <a:ext uri="{9D8B030D-6E8A-4147-A177-3AD203B41FA5}">
                          <a16:colId xmlns:a16="http://schemas.microsoft.com/office/drawing/2014/main" val="610167785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2568424732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1710853857"/>
                        </a:ext>
                      </a:extLst>
                    </a:gridCol>
                    <a:gridCol w="1210078">
                      <a:extLst>
                        <a:ext uri="{9D8B030D-6E8A-4147-A177-3AD203B41FA5}">
                          <a16:colId xmlns:a16="http://schemas.microsoft.com/office/drawing/2014/main" val="600472380"/>
                        </a:ext>
                      </a:extLst>
                    </a:gridCol>
                  </a:tblGrid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03" t="-546" r="-1005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261656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03" t="-100000" r="-100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434815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03" t="-201093" r="-1005" b="-10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621559"/>
                      </a:ext>
                    </a:extLst>
                  </a:tr>
                  <a:tr h="1116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" t="-301093" r="-30100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03" t="-301093" r="-20100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03" t="-301093" r="-10100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26335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Diamond 30">
            <a:extLst>
              <a:ext uri="{FF2B5EF4-FFF2-40B4-BE49-F238E27FC236}">
                <a16:creationId xmlns:a16="http://schemas.microsoft.com/office/drawing/2014/main" id="{CC294AB6-4E58-13C6-A460-D39A7624C0F2}"/>
              </a:ext>
            </a:extLst>
          </p:cNvPr>
          <p:cNvSpPr/>
          <p:nvPr/>
        </p:nvSpPr>
        <p:spPr>
          <a:xfrm>
            <a:off x="3863752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468E43A3-C39C-A61B-8AF7-83E07B92F3CA}"/>
              </a:ext>
            </a:extLst>
          </p:cNvPr>
          <p:cNvSpPr/>
          <p:nvPr/>
        </p:nvSpPr>
        <p:spPr>
          <a:xfrm>
            <a:off x="5065941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6C4014A6-A09B-B80C-A2FC-7BA377D4A9D3}"/>
              </a:ext>
            </a:extLst>
          </p:cNvPr>
          <p:cNvSpPr/>
          <p:nvPr/>
        </p:nvSpPr>
        <p:spPr>
          <a:xfrm>
            <a:off x="5065941" y="2852936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A6FEEE72-D768-6416-AF11-D7CB8D5101E6}"/>
              </a:ext>
            </a:extLst>
          </p:cNvPr>
          <p:cNvSpPr/>
          <p:nvPr/>
        </p:nvSpPr>
        <p:spPr>
          <a:xfrm>
            <a:off x="5065941" y="4005064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342C32-35C4-22CE-FAC4-C4569D145F98}"/>
              </a:ext>
            </a:extLst>
          </p:cNvPr>
          <p:cNvSpPr/>
          <p:nvPr/>
        </p:nvSpPr>
        <p:spPr>
          <a:xfrm>
            <a:off x="3838600" y="2852936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5844F7-320B-1BE4-9D55-2057EE1DC833}"/>
              </a:ext>
            </a:extLst>
          </p:cNvPr>
          <p:cNvSpPr/>
          <p:nvPr/>
        </p:nvSpPr>
        <p:spPr>
          <a:xfrm>
            <a:off x="3836490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0FE753-0787-7592-3155-AE481E91280C}"/>
              </a:ext>
            </a:extLst>
          </p:cNvPr>
          <p:cNvSpPr/>
          <p:nvPr/>
        </p:nvSpPr>
        <p:spPr>
          <a:xfrm>
            <a:off x="6237332" y="1733577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2CB11F3-E347-E872-4D98-47597BF37F6B}"/>
              </a:ext>
            </a:extLst>
          </p:cNvPr>
          <p:cNvSpPr/>
          <p:nvPr/>
        </p:nvSpPr>
        <p:spPr>
          <a:xfrm>
            <a:off x="6237332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65183FB9-7A40-7593-E972-B68BA52A9719}"/>
              </a:ext>
            </a:extLst>
          </p:cNvPr>
          <p:cNvSpPr/>
          <p:nvPr/>
        </p:nvSpPr>
        <p:spPr>
          <a:xfrm>
            <a:off x="6237332" y="2852936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72CCE20F-C737-B07C-DFB0-A54810491E76}"/>
              </a:ext>
            </a:extLst>
          </p:cNvPr>
          <p:cNvSpPr/>
          <p:nvPr/>
        </p:nvSpPr>
        <p:spPr>
          <a:xfrm>
            <a:off x="7392144" y="379512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518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969" y="531733"/>
            <a:ext cx="11506607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0" i="0" u="none" strike="noStrike" baseline="0">
                <a:latin typeface="+mj-lt"/>
              </a:rPr>
              <a:t>Miss </a:t>
            </a:r>
            <a:r>
              <a:rPr lang="en-GB" sz="2800">
                <a:latin typeface="+mj-lt"/>
              </a:rPr>
              <a:t>McKay </a:t>
            </a:r>
            <a:r>
              <a:rPr lang="en-GB" sz="2800" b="0" i="0" u="none" strike="noStrike" baseline="0">
                <a:latin typeface="+mj-lt"/>
              </a:rPr>
              <a:t>likes to line her class up in different ways.</a:t>
            </a:r>
          </a:p>
          <a:p>
            <a:pPr marL="0" indent="0">
              <a:buNone/>
            </a:pPr>
            <a:r>
              <a:rPr lang="en-GB" sz="2800" b="0" i="0" u="none" strike="noStrike" baseline="0">
                <a:latin typeface="+mj-lt"/>
              </a:rPr>
              <a:t>When all the pupils are there, she can line them up in twos, or in threes or in fives, with nobody left over.</a:t>
            </a:r>
          </a:p>
          <a:p>
            <a:pPr marL="0" indent="0">
              <a:buNone/>
            </a:pPr>
            <a:r>
              <a:rPr lang="en-GB" sz="2800" b="0" i="0" u="none" strike="noStrike" baseline="0">
                <a:latin typeface="+mj-lt"/>
              </a:rPr>
              <a:t>What number of children could she have in her class for that to be true? </a:t>
            </a:r>
          </a:p>
          <a:p>
            <a:pPr marL="0" indent="0" algn="l">
              <a:buNone/>
            </a:pPr>
            <a:endParaRPr lang="en-GB" sz="1800">
              <a:latin typeface="+mj-lt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GB" sz="3200">
                <a:solidFill>
                  <a:srgbClr val="2F8888"/>
                </a:solidFill>
                <a:latin typeface="+mj-lt"/>
                <a:ea typeface="Verdana" panose="020B0604030504040204" pitchFamily="34" charset="0"/>
              </a:rPr>
              <a:t>A) </a:t>
            </a:r>
            <a:r>
              <a:rPr lang="en-GB" sz="320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20</a:t>
            </a:r>
          </a:p>
          <a:p>
            <a:pPr marL="0" indent="0" algn="l">
              <a:buNone/>
            </a:pPr>
            <a:r>
              <a:rPr lang="en-GB" sz="3200">
                <a:solidFill>
                  <a:srgbClr val="2F8888"/>
                </a:solidFill>
                <a:latin typeface="+mj-lt"/>
                <a:ea typeface="Verdana" panose="020B0604030504040204" pitchFamily="34" charset="0"/>
              </a:rPr>
              <a:t>B) </a:t>
            </a:r>
            <a:r>
              <a:rPr lang="en-GB" sz="320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25</a:t>
            </a:r>
          </a:p>
          <a:p>
            <a:pPr marL="0" indent="0" algn="l">
              <a:buNone/>
            </a:pPr>
            <a:r>
              <a:rPr lang="en-GB" sz="3200">
                <a:solidFill>
                  <a:srgbClr val="2F8888"/>
                </a:solidFill>
                <a:latin typeface="+mj-lt"/>
                <a:ea typeface="Verdana" panose="020B0604030504040204" pitchFamily="34" charset="0"/>
              </a:rPr>
              <a:t>C) </a:t>
            </a:r>
            <a:r>
              <a:rPr lang="en-GB" sz="320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30</a:t>
            </a:r>
            <a:r>
              <a:rPr lang="en-GB" sz="3200">
                <a:solidFill>
                  <a:srgbClr val="2F8888"/>
                </a:solidFill>
                <a:latin typeface="+mj-lt"/>
                <a:ea typeface="Verdana" panose="020B060403050404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3200">
                <a:solidFill>
                  <a:srgbClr val="2F8888"/>
                </a:solidFill>
                <a:latin typeface="+mj-lt"/>
                <a:ea typeface="Verdana" panose="020B0604030504040204" pitchFamily="34" charset="0"/>
              </a:rPr>
              <a:t>D) </a:t>
            </a:r>
            <a:r>
              <a:rPr lang="en-GB" sz="320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24</a:t>
            </a:r>
          </a:p>
          <a:p>
            <a:pPr marL="0" indent="0" algn="ctr">
              <a:buNone/>
            </a:pPr>
            <a:endParaRPr lang="en-GB" sz="3200">
              <a:latin typeface="+mj-lt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+mj-lt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+mj-lt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019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E7216-FBFA-8E4E-4350-90400825EF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3626" y="732343"/>
            <a:ext cx="10084748" cy="378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/>
              <a:t>Last year, Stevie was 7 times older than her brother Jason. </a:t>
            </a:r>
          </a:p>
          <a:p>
            <a:pPr marL="0" indent="0" algn="ctr">
              <a:buNone/>
            </a:pPr>
            <a:r>
              <a:rPr lang="en-GB" sz="2800"/>
              <a:t>This year, Stevie is 5 times older than Jason. </a:t>
            </a:r>
          </a:p>
          <a:p>
            <a:pPr marL="0" indent="0" algn="ctr">
              <a:buNone/>
            </a:pPr>
            <a:r>
              <a:rPr lang="en-GB" sz="2800"/>
              <a:t>In how many years will Stevie be 3 times Jason’s age?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BD6170-AAA2-C4C9-0C51-6CF8A8891D7C}"/>
              </a:ext>
            </a:extLst>
          </p:cNvPr>
          <p:cNvGrpSpPr/>
          <p:nvPr/>
        </p:nvGrpSpPr>
        <p:grpSpPr>
          <a:xfrm>
            <a:off x="4600699" y="3220036"/>
            <a:ext cx="2990602" cy="2952842"/>
            <a:chOff x="4453247" y="3172815"/>
            <a:chExt cx="2990602" cy="29528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BAD3F2-CA4A-F95B-32B8-95B74420A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3247" y="3268696"/>
              <a:ext cx="1642753" cy="28569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374E84-2226-F1A1-7D83-B2ACC9C7D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5384" y="3172815"/>
              <a:ext cx="1278465" cy="2952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48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45E-ADD9-C988-81E1-0618F7AA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872E-B476-D7EC-9023-537A198A14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10107055" cy="3780000"/>
          </a:xfrm>
        </p:spPr>
        <p:txBody>
          <a:bodyPr/>
          <a:lstStyle/>
          <a:p>
            <a:pPr marL="0" indent="0">
              <a:buNone/>
            </a:pPr>
            <a:r>
              <a:rPr lang="en-GB" sz="2800"/>
              <a:t>When divided into 6371, which set of numbers each have a remainder of 1? </a:t>
            </a:r>
          </a:p>
          <a:p>
            <a:pPr marL="0" indent="0">
              <a:buNone/>
            </a:pPr>
            <a:endParaRPr lang="en-GB" sz="2800"/>
          </a:p>
          <a:p>
            <a:pPr marL="514350" indent="-514350">
              <a:buAutoNum type="alphaUcParenR"/>
            </a:pPr>
            <a:r>
              <a:rPr lang="en-GB" sz="2800"/>
              <a:t>2,3,4</a:t>
            </a:r>
          </a:p>
          <a:p>
            <a:pPr marL="514350" indent="-514350">
              <a:buAutoNum type="alphaUcParenR"/>
            </a:pPr>
            <a:r>
              <a:rPr lang="en-GB" sz="2800"/>
              <a:t>3,4,6</a:t>
            </a:r>
          </a:p>
          <a:p>
            <a:pPr marL="514350" indent="-514350">
              <a:buAutoNum type="alphaUcParenR"/>
            </a:pPr>
            <a:r>
              <a:rPr lang="en-GB" sz="2800"/>
              <a:t>2,5,7</a:t>
            </a:r>
          </a:p>
          <a:p>
            <a:pPr marL="514350" indent="-514350">
              <a:buAutoNum type="alphaUcParenR"/>
            </a:pPr>
            <a:r>
              <a:rPr lang="en-GB" sz="2800"/>
              <a:t>5,7,9</a:t>
            </a:r>
          </a:p>
        </p:txBody>
      </p:sp>
    </p:spTree>
    <p:extLst>
      <p:ext uri="{BB962C8B-B14F-4D97-AF65-F5344CB8AC3E}">
        <p14:creationId xmlns:p14="http://schemas.microsoft.com/office/powerpoint/2010/main" val="792959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E614EB7-57BB-0BDE-2879-A314FB4B22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229" y="620688"/>
            <a:ext cx="10486725" cy="500413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/>
              <a:t>When this prime number square is completed, the eight circles contain different prime numbers. </a:t>
            </a:r>
          </a:p>
          <a:p>
            <a:pPr marL="0" indent="0" algn="ctr">
              <a:buNone/>
            </a:pPr>
            <a:r>
              <a:rPr lang="en-GB" sz="2800"/>
              <a:t>Each of the four sides has a total of 43. </a:t>
            </a:r>
          </a:p>
          <a:p>
            <a:pPr marL="0" indent="0" algn="ctr">
              <a:buNone/>
            </a:pPr>
            <a:r>
              <a:rPr lang="en-GB" sz="2800"/>
              <a:t>Complete the square. </a:t>
            </a:r>
          </a:p>
          <a:p>
            <a:pPr marL="0" indent="0" algn="ctr">
              <a:buNone/>
            </a:pPr>
            <a:endParaRPr lang="en-GB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61DA9-848B-374E-A748-24730F9754A0}"/>
              </a:ext>
            </a:extLst>
          </p:cNvPr>
          <p:cNvGrpSpPr/>
          <p:nvPr/>
        </p:nvGrpSpPr>
        <p:grpSpPr>
          <a:xfrm>
            <a:off x="4494217" y="3101197"/>
            <a:ext cx="3203565" cy="3023558"/>
            <a:chOff x="4577461" y="3429000"/>
            <a:chExt cx="2100974" cy="20280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2F4A68-3A02-9F70-8351-F92280C5E22F}"/>
                </a:ext>
              </a:extLst>
            </p:cNvPr>
            <p:cNvCxnSpPr>
              <a:stCxn id="13" idx="4"/>
              <a:endCxn id="9" idx="4"/>
            </p:cNvCxnSpPr>
            <p:nvPr/>
          </p:nvCxnSpPr>
          <p:spPr>
            <a:xfrm>
              <a:off x="4829489" y="3933056"/>
              <a:ext cx="0" cy="15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0AB44A-2573-25C4-CAD8-4567369EF326}"/>
                </a:ext>
              </a:extLst>
            </p:cNvPr>
            <p:cNvCxnSpPr>
              <a:stCxn id="13" idx="6"/>
              <a:endCxn id="7" idx="2"/>
            </p:cNvCxnSpPr>
            <p:nvPr/>
          </p:nvCxnSpPr>
          <p:spPr>
            <a:xfrm>
              <a:off x="5081517" y="3681028"/>
              <a:ext cx="1092862" cy="8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92A461-6394-02CA-71AF-22337E822FD9}"/>
                </a:ext>
              </a:extLst>
            </p:cNvPr>
            <p:cNvCxnSpPr/>
            <p:nvPr/>
          </p:nvCxnSpPr>
          <p:spPr>
            <a:xfrm>
              <a:off x="6426407" y="3681028"/>
              <a:ext cx="0" cy="16201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0B7FFE-5B17-D23F-4C7B-00CA79EAFF52}"/>
                </a:ext>
              </a:extLst>
            </p:cNvPr>
            <p:cNvCxnSpPr/>
            <p:nvPr/>
          </p:nvCxnSpPr>
          <p:spPr>
            <a:xfrm flipH="1">
              <a:off x="4829489" y="5204209"/>
              <a:ext cx="159691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4B9B1D-70BA-1F8D-14B0-F3B353049E40}"/>
                </a:ext>
              </a:extLst>
            </p:cNvPr>
            <p:cNvSpPr/>
            <p:nvPr/>
          </p:nvSpPr>
          <p:spPr>
            <a:xfrm>
              <a:off x="5375920" y="3429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DD85C7-F43A-6DC0-1C08-4877C5F51434}"/>
                </a:ext>
              </a:extLst>
            </p:cNvPr>
            <p:cNvSpPr/>
            <p:nvPr/>
          </p:nvSpPr>
          <p:spPr>
            <a:xfrm>
              <a:off x="6174379" y="3429819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</a:t>
              </a:r>
              <a:endParaRPr lang="en-GB" sz="3600" b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7C3030-D424-F5D2-0A12-407635F827B2}"/>
                </a:ext>
              </a:extLst>
            </p:cNvPr>
            <p:cNvSpPr/>
            <p:nvPr/>
          </p:nvSpPr>
          <p:spPr>
            <a:xfrm>
              <a:off x="4577461" y="4191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5EC41D-BF0A-5849-C698-C7B06FF3A508}"/>
                </a:ext>
              </a:extLst>
            </p:cNvPr>
            <p:cNvSpPr/>
            <p:nvPr/>
          </p:nvSpPr>
          <p:spPr>
            <a:xfrm>
              <a:off x="4577461" y="4953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E8645A-AB6E-A9C6-037D-F9BC08EA0C41}"/>
                </a:ext>
              </a:extLst>
            </p:cNvPr>
            <p:cNvSpPr/>
            <p:nvPr/>
          </p:nvSpPr>
          <p:spPr>
            <a:xfrm>
              <a:off x="5375920" y="4953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29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BB611-10F1-468C-1DD9-0C5E97183047}"/>
                </a:ext>
              </a:extLst>
            </p:cNvPr>
            <p:cNvSpPr/>
            <p:nvPr/>
          </p:nvSpPr>
          <p:spPr>
            <a:xfrm>
              <a:off x="6174379" y="4952181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7685E0-D387-B363-A274-7B2598B8DC49}"/>
                </a:ext>
              </a:extLst>
            </p:cNvPr>
            <p:cNvSpPr/>
            <p:nvPr/>
          </p:nvSpPr>
          <p:spPr>
            <a:xfrm>
              <a:off x="6174379" y="4191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44CC30-9547-077A-E171-D745E68DE239}"/>
                </a:ext>
              </a:extLst>
            </p:cNvPr>
            <p:cNvSpPr/>
            <p:nvPr/>
          </p:nvSpPr>
          <p:spPr>
            <a:xfrm>
              <a:off x="4577461" y="3429000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5159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In this addition calculation, </a:t>
            </a:r>
          </a:p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each letter represents a different non-zero digit. </a:t>
            </a:r>
          </a:p>
          <a:p>
            <a:pPr marL="0" indent="0" algn="ctr">
              <a:buNone/>
            </a:pP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What is the value of </a:t>
            </a:r>
            <a:r>
              <a:rPr lang="en-GB" sz="2800" b="1">
                <a:latin typeface="Nunito Sans" pitchFamily="2" charset="0"/>
                <a:ea typeface="Verdana" panose="020B0604030504040204" pitchFamily="34" charset="0"/>
              </a:rPr>
              <a:t>E</a:t>
            </a:r>
            <a:r>
              <a:rPr lang="en-GB" sz="2800">
                <a:latin typeface="Nunito Sans" pitchFamily="2" charset="0"/>
                <a:ea typeface="Verdana" panose="020B0604030504040204" pitchFamily="34" charset="0"/>
              </a:rPr>
              <a:t>?</a:t>
            </a: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80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DE8CE-A2DC-842C-F290-30D412193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5063"/>
              </p:ext>
            </p:extLst>
          </p:nvPr>
        </p:nvGraphicFramePr>
        <p:xfrm>
          <a:off x="4997185" y="3101196"/>
          <a:ext cx="2197628" cy="182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7">
                  <a:extLst>
                    <a:ext uri="{9D8B030D-6E8A-4147-A177-3AD203B41FA5}">
                      <a16:colId xmlns:a16="http://schemas.microsoft.com/office/drawing/2014/main" val="3168790601"/>
                    </a:ext>
                  </a:extLst>
                </a:gridCol>
                <a:gridCol w="549407">
                  <a:extLst>
                    <a:ext uri="{9D8B030D-6E8A-4147-A177-3AD203B41FA5}">
                      <a16:colId xmlns:a16="http://schemas.microsoft.com/office/drawing/2014/main" val="481007577"/>
                    </a:ext>
                  </a:extLst>
                </a:gridCol>
                <a:gridCol w="549407">
                  <a:extLst>
                    <a:ext uri="{9D8B030D-6E8A-4147-A177-3AD203B41FA5}">
                      <a16:colId xmlns:a16="http://schemas.microsoft.com/office/drawing/2014/main" val="1161295426"/>
                    </a:ext>
                  </a:extLst>
                </a:gridCol>
                <a:gridCol w="549407">
                  <a:extLst>
                    <a:ext uri="{9D8B030D-6E8A-4147-A177-3AD203B41FA5}">
                      <a16:colId xmlns:a16="http://schemas.microsoft.com/office/drawing/2014/main" val="3842812900"/>
                    </a:ext>
                  </a:extLst>
                </a:gridCol>
              </a:tblGrid>
              <a:tr h="609312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3612"/>
                  </a:ext>
                </a:extLst>
              </a:tr>
              <a:tr h="609312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24694"/>
                  </a:ext>
                </a:extLst>
              </a:tr>
              <a:tr h="609312"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87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239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Props1.xml><?xml version="1.0" encoding="utf-8"?>
<ds:datastoreItem xmlns:ds="http://schemas.openxmlformats.org/officeDocument/2006/customXml" ds:itemID="{4E678ECD-C04D-4BA8-A14F-953155466C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0CCD9-B97E-4C0E-897C-6D84875B6328}">
  <ds:schemaRefs>
    <ds:schemaRef ds:uri="8ed90682-c000-4035-8bf6-4b74f953736d"/>
    <ds:schemaRef ds:uri="eaa86ac4-6f89-4dfd-b4aa-4024b52c59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B6C083-B0DA-4E04-B05A-18DB5431E8CD}">
  <ds:schemaRefs>
    <ds:schemaRef ds:uri="8ed90682-c000-4035-8bf6-4b74f953736d"/>
    <ds:schemaRef ds:uri="eaa86ac4-6f89-4dfd-b4aa-4024b52c5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23</Slides>
  <Notes>18</Notes>
  <HiddenSlides>2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Multiple choice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3  PRACTICE QUESTIONS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Charley Mckay</dc:creator>
  <cp:revision>2</cp:revision>
  <dcterms:created xsi:type="dcterms:W3CDTF">2024-02-20T09:08:00Z</dcterms:created>
  <dcterms:modified xsi:type="dcterms:W3CDTF">2024-07-31T10:20:12Z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