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83" r:id="rId5"/>
    <p:sldMasterId id="2147483693" r:id="rId6"/>
  </p:sldMasterIdLst>
  <p:notesMasterIdLst>
    <p:notesMasterId r:id="rId33"/>
  </p:notesMasterIdLst>
  <p:handoutMasterIdLst>
    <p:handoutMasterId r:id="rId34"/>
  </p:handoutMasterIdLst>
  <p:sldIdLst>
    <p:sldId id="268" r:id="rId7"/>
    <p:sldId id="270" r:id="rId8"/>
    <p:sldId id="287" r:id="rId9"/>
    <p:sldId id="274" r:id="rId10"/>
    <p:sldId id="276" r:id="rId11"/>
    <p:sldId id="293" r:id="rId12"/>
    <p:sldId id="279" r:id="rId13"/>
    <p:sldId id="305" r:id="rId14"/>
    <p:sldId id="288" r:id="rId15"/>
    <p:sldId id="277" r:id="rId16"/>
    <p:sldId id="319" r:id="rId17"/>
    <p:sldId id="286" r:id="rId18"/>
    <p:sldId id="317" r:id="rId19"/>
    <p:sldId id="306" r:id="rId20"/>
    <p:sldId id="313" r:id="rId21"/>
    <p:sldId id="294" r:id="rId22"/>
    <p:sldId id="320" r:id="rId23"/>
    <p:sldId id="314" r:id="rId24"/>
    <p:sldId id="315" r:id="rId25"/>
    <p:sldId id="280" r:id="rId26"/>
    <p:sldId id="318" r:id="rId27"/>
    <p:sldId id="283" r:id="rId28"/>
    <p:sldId id="290" r:id="rId29"/>
    <p:sldId id="291" r:id="rId30"/>
    <p:sldId id="266" r:id="rId31"/>
    <p:sldId id="312"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therine Croft" initials="CC" lastIdx="58" clrIdx="0">
    <p:extLst>
      <p:ext uri="{19B8F6BF-5375-455C-9EA6-DF929625EA0E}">
        <p15:presenceInfo xmlns:p15="http://schemas.microsoft.com/office/powerpoint/2012/main" userId="c3f87784497d43f8" providerId="Windows Live"/>
      </p:ext>
    </p:extLst>
  </p:cmAuthor>
  <p:cmAuthor id="2" name="Jennifer Ferguson" initials="JF" lastIdx="4" clrIdx="1">
    <p:extLst>
      <p:ext uri="{19B8F6BF-5375-455C-9EA6-DF929625EA0E}">
        <p15:presenceInfo xmlns:p15="http://schemas.microsoft.com/office/powerpoint/2012/main" userId="S-1-5-21-1331150474-4203134591-2286422345-5497" providerId="AD"/>
      </p:ext>
    </p:extLst>
  </p:cmAuthor>
  <p:cmAuthor id="3" name="Caroline Chalke" initials="CC" lastIdx="10" clrIdx="2">
    <p:extLst>
      <p:ext uri="{19B8F6BF-5375-455C-9EA6-DF929625EA0E}">
        <p15:presenceInfo xmlns:p15="http://schemas.microsoft.com/office/powerpoint/2012/main" userId="S-1-5-21-1331150474-4203134591-2286422345-23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0C76"/>
    <a:srgbClr val="BB6A98"/>
    <a:srgbClr val="A0A522"/>
    <a:srgbClr val="17428B"/>
    <a:srgbClr val="1999D4"/>
    <a:srgbClr val="E28700"/>
    <a:srgbClr val="7BCB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157F01-F89E-CF45-B6E1-CF4B8D0AC0E0}" v="221" dt="2023-01-06T14:17:36.9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39" autoAdjust="0"/>
    <p:restoredTop sz="96327" autoAdjust="0"/>
  </p:normalViewPr>
  <p:slideViewPr>
    <p:cSldViewPr snapToGrid="0">
      <p:cViewPr varScale="1">
        <p:scale>
          <a:sx n="260" d="100"/>
          <a:sy n="260" d="100"/>
        </p:scale>
        <p:origin x="1856" y="176"/>
      </p:cViewPr>
      <p:guideLst>
        <p:guide orient="horz" pos="2160"/>
        <p:guide pos="2880"/>
      </p:guideLst>
    </p:cSldViewPr>
  </p:slideViewPr>
  <p:notesTextViewPr>
    <p:cViewPr>
      <p:scale>
        <a:sx n="1" d="1"/>
        <a:sy n="1" d="1"/>
      </p:scale>
      <p:origin x="0" y="0"/>
    </p:cViewPr>
  </p:notesTextViewPr>
  <p:notesViewPr>
    <p:cSldViewPr snapToGrid="0">
      <p:cViewPr>
        <p:scale>
          <a:sx n="80" d="100"/>
          <a:sy n="80" d="100"/>
        </p:scale>
        <p:origin x="1208" y="-28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s>
</file>

<file path=ppt/diagrams/_rels/data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image" Target="../media/image12.jpg"/></Relationships>
</file>

<file path=ppt/diagrams/_rels/drawing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image" Target="../media/image12.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BFEB15-5B65-4CB3-B5FB-6A89DF629843}" type="doc">
      <dgm:prSet loTypeId="urn:microsoft.com/office/officeart/2008/layout/AlternatingPictureBlocks" loCatId="list" qsTypeId="urn:microsoft.com/office/officeart/2005/8/quickstyle/simple1" qsCatId="simple" csTypeId="urn:microsoft.com/office/officeart/2005/8/colors/accent1_2" csCatId="accent1" phldr="1"/>
      <dgm:spPr/>
    </dgm:pt>
    <dgm:pt modelId="{61B44DCE-4AC7-49DA-8F22-CC74D92ED5CA}">
      <dgm:prSet phldrT="[Text]"/>
      <dgm:spPr>
        <a:solidFill>
          <a:srgbClr val="1999D4"/>
        </a:solidFill>
      </dgm:spPr>
      <dgm:t>
        <a:bodyPr/>
        <a:lstStyle/>
        <a:p>
          <a:r>
            <a:rPr lang="en-GB" dirty="0"/>
            <a:t>Each child is different and some may take a little longer to settle</a:t>
          </a:r>
          <a:endParaRPr lang="en-US" dirty="0"/>
        </a:p>
      </dgm:t>
    </dgm:pt>
    <dgm:pt modelId="{6F0DB7B1-1864-4A16-AC68-88E08DC45442}" type="parTrans" cxnId="{985D2BF8-7821-4A6F-9748-358804D1A874}">
      <dgm:prSet/>
      <dgm:spPr/>
      <dgm:t>
        <a:bodyPr/>
        <a:lstStyle/>
        <a:p>
          <a:endParaRPr lang="en-US"/>
        </a:p>
      </dgm:t>
    </dgm:pt>
    <dgm:pt modelId="{DC4853F6-803E-4095-9DAC-49DDFF8E7CE8}" type="sibTrans" cxnId="{985D2BF8-7821-4A6F-9748-358804D1A874}">
      <dgm:prSet/>
      <dgm:spPr/>
      <dgm:t>
        <a:bodyPr/>
        <a:lstStyle/>
        <a:p>
          <a:endParaRPr lang="en-US"/>
        </a:p>
      </dgm:t>
    </dgm:pt>
    <dgm:pt modelId="{3E0F9BB6-19EC-42B5-A98D-52F6003F620D}">
      <dgm:prSet phldrT="[Text]"/>
      <dgm:spPr>
        <a:solidFill>
          <a:srgbClr val="1999D4"/>
        </a:solidFill>
      </dgm:spPr>
      <dgm:t>
        <a:bodyPr/>
        <a:lstStyle/>
        <a:p>
          <a:r>
            <a:rPr lang="en-GB" dirty="0"/>
            <a:t>Our transition processes are based on the best interests and needs of your child</a:t>
          </a:r>
          <a:endParaRPr lang="en-US" dirty="0"/>
        </a:p>
      </dgm:t>
    </dgm:pt>
    <dgm:pt modelId="{05380AD1-7A12-4EFB-BCA1-F113CB9543F5}" type="parTrans" cxnId="{90C2D2DF-6D88-4F51-8F7B-2A47AE9B9988}">
      <dgm:prSet/>
      <dgm:spPr/>
      <dgm:t>
        <a:bodyPr/>
        <a:lstStyle/>
        <a:p>
          <a:endParaRPr lang="en-US"/>
        </a:p>
      </dgm:t>
    </dgm:pt>
    <dgm:pt modelId="{45002A95-C390-452F-9931-FA81BE782464}" type="sibTrans" cxnId="{90C2D2DF-6D88-4F51-8F7B-2A47AE9B9988}">
      <dgm:prSet/>
      <dgm:spPr/>
      <dgm:t>
        <a:bodyPr/>
        <a:lstStyle/>
        <a:p>
          <a:endParaRPr lang="en-US"/>
        </a:p>
      </dgm:t>
    </dgm:pt>
    <dgm:pt modelId="{AD445C14-85C4-4737-8E60-77FEB86F6F8B}">
      <dgm:prSet phldrT="[Text]"/>
      <dgm:spPr>
        <a:solidFill>
          <a:srgbClr val="1999D4"/>
        </a:solidFill>
      </dgm:spPr>
      <dgm:t>
        <a:bodyPr/>
        <a:lstStyle/>
        <a:p>
          <a:r>
            <a:rPr lang="en-GB" dirty="0"/>
            <a:t>We will work with you to help your child to settle and be confident in their new surroundings  </a:t>
          </a:r>
          <a:endParaRPr lang="en-US" dirty="0"/>
        </a:p>
      </dgm:t>
    </dgm:pt>
    <dgm:pt modelId="{77153EC6-8ECC-4563-A230-ADF2363CE6D4}" type="parTrans" cxnId="{5EA43722-C980-46C7-8D40-745822287A77}">
      <dgm:prSet/>
      <dgm:spPr/>
      <dgm:t>
        <a:bodyPr/>
        <a:lstStyle/>
        <a:p>
          <a:endParaRPr lang="en-US"/>
        </a:p>
      </dgm:t>
    </dgm:pt>
    <dgm:pt modelId="{F792499E-11E1-4B25-B579-8C71AA339842}" type="sibTrans" cxnId="{5EA43722-C980-46C7-8D40-745822287A77}">
      <dgm:prSet/>
      <dgm:spPr/>
      <dgm:t>
        <a:bodyPr/>
        <a:lstStyle/>
        <a:p>
          <a:endParaRPr lang="en-US"/>
        </a:p>
      </dgm:t>
    </dgm:pt>
    <dgm:pt modelId="{C3DCFEF8-BF68-4731-A9E8-06D4C1EFB477}" type="pres">
      <dgm:prSet presAssocID="{C6BFEB15-5B65-4CB3-B5FB-6A89DF629843}" presName="linearFlow" presStyleCnt="0">
        <dgm:presLayoutVars>
          <dgm:dir/>
          <dgm:resizeHandles val="exact"/>
        </dgm:presLayoutVars>
      </dgm:prSet>
      <dgm:spPr/>
    </dgm:pt>
    <dgm:pt modelId="{3E7A4382-6375-48EF-A59A-F6D6634CD9C1}" type="pres">
      <dgm:prSet presAssocID="{61B44DCE-4AC7-49DA-8F22-CC74D92ED5CA}" presName="comp" presStyleCnt="0"/>
      <dgm:spPr/>
    </dgm:pt>
    <dgm:pt modelId="{B67F139D-6207-4BDB-882F-8A37BCAAF82D}" type="pres">
      <dgm:prSet presAssocID="{61B44DCE-4AC7-49DA-8F22-CC74D92ED5CA}" presName="rect2" presStyleLbl="node1" presStyleIdx="0" presStyleCnt="3" custScaleX="106233" custLinFactNeighborX="19576">
        <dgm:presLayoutVars>
          <dgm:bulletEnabled val="1"/>
        </dgm:presLayoutVars>
      </dgm:prSet>
      <dgm:spPr/>
    </dgm:pt>
    <dgm:pt modelId="{DE466A99-45D4-49ED-9E95-A12A90376C5E}" type="pres">
      <dgm:prSet presAssocID="{61B44DCE-4AC7-49DA-8F22-CC74D92ED5CA}" presName="rect1" presStyleLbl="lnNode1" presStyleIdx="0" presStyleCnt="3" custFlipHor="1" custScaleX="161545"/>
      <dgm:spPr>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dgm:spPr>
    </dgm:pt>
    <dgm:pt modelId="{C1C3D9DF-0653-43E7-8473-F810F253A7A8}" type="pres">
      <dgm:prSet presAssocID="{DC4853F6-803E-4095-9DAC-49DDFF8E7CE8}" presName="sibTrans" presStyleCnt="0"/>
      <dgm:spPr/>
    </dgm:pt>
    <dgm:pt modelId="{BD0B79DC-4EE5-42F1-BF89-46DDB616FCAB}" type="pres">
      <dgm:prSet presAssocID="{3E0F9BB6-19EC-42B5-A98D-52F6003F620D}" presName="comp" presStyleCnt="0"/>
      <dgm:spPr/>
    </dgm:pt>
    <dgm:pt modelId="{DF89CAC7-FF7C-4B69-91AB-D30A7FD88FC6}" type="pres">
      <dgm:prSet presAssocID="{3E0F9BB6-19EC-42B5-A98D-52F6003F620D}" presName="rect2" presStyleLbl="node1" presStyleIdx="1" presStyleCnt="3" custScaleX="113823" custLinFactNeighborX="-106" custLinFactNeighborY="-5642">
        <dgm:presLayoutVars>
          <dgm:bulletEnabled val="1"/>
        </dgm:presLayoutVars>
      </dgm:prSet>
      <dgm:spPr/>
    </dgm:pt>
    <dgm:pt modelId="{DD9CD568-26A2-457F-9C3B-B039F16FC8FE}" type="pres">
      <dgm:prSet presAssocID="{3E0F9BB6-19EC-42B5-A98D-52F6003F620D}" presName="rect1" presStyleLbl="lnNode1" presStyleIdx="1" presStyleCnt="3" custScaleX="147479" custLinFactNeighborX="43721" custLinFactNeighborY="-6448"/>
      <dgm:spPr>
        <a:blipFill dpi="0" rotWithShape="1">
          <a:blip xmlns:r="http://schemas.openxmlformats.org/officeDocument/2006/relationships" r:embed="rId2"/>
          <a:srcRect/>
          <a:stretch>
            <a:fillRect l="-40870" t="-24531" r="-5736" b="-45533"/>
          </a:stretch>
        </a:blipFill>
      </dgm:spPr>
    </dgm:pt>
    <dgm:pt modelId="{0F4B887D-01DC-44B0-883A-2448AC93C3F7}" type="pres">
      <dgm:prSet presAssocID="{45002A95-C390-452F-9931-FA81BE782464}" presName="sibTrans" presStyleCnt="0"/>
      <dgm:spPr/>
    </dgm:pt>
    <dgm:pt modelId="{B5AF7497-69DC-440A-995E-4838676CC9D5}" type="pres">
      <dgm:prSet presAssocID="{AD445C14-85C4-4737-8E60-77FEB86F6F8B}" presName="comp" presStyleCnt="0"/>
      <dgm:spPr/>
    </dgm:pt>
    <dgm:pt modelId="{68F40883-2D00-4F90-9CE2-59B55B1D298D}" type="pres">
      <dgm:prSet presAssocID="{AD445C14-85C4-4737-8E60-77FEB86F6F8B}" presName="rect2" presStyleLbl="node1" presStyleIdx="2" presStyleCnt="3" custLinFactNeighborX="21140" custLinFactNeighborY="-6448">
        <dgm:presLayoutVars>
          <dgm:bulletEnabled val="1"/>
        </dgm:presLayoutVars>
      </dgm:prSet>
      <dgm:spPr/>
    </dgm:pt>
    <dgm:pt modelId="{8B0FFF0E-0A8B-4C8E-A443-24CDFE4228B2}" type="pres">
      <dgm:prSet presAssocID="{AD445C14-85C4-4737-8E60-77FEB86F6F8B}" presName="rect1" presStyleLbl="lnNode1" presStyleIdx="2" presStyleCnt="3" custScaleX="168218" custLinFactNeighborY="-5642"/>
      <dgm: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l="-52304" t="-29901" r="-12172" b="-51023"/>
          </a:stretch>
        </a:blipFill>
      </dgm:spPr>
    </dgm:pt>
  </dgm:ptLst>
  <dgm:cxnLst>
    <dgm:cxn modelId="{60D1791B-D265-416C-B2BC-0DF48552591C}" type="presOf" srcId="{AD445C14-85C4-4737-8E60-77FEB86F6F8B}" destId="{68F40883-2D00-4F90-9CE2-59B55B1D298D}" srcOrd="0" destOrd="0" presId="urn:microsoft.com/office/officeart/2008/layout/AlternatingPictureBlocks"/>
    <dgm:cxn modelId="{5EA43722-C980-46C7-8D40-745822287A77}" srcId="{C6BFEB15-5B65-4CB3-B5FB-6A89DF629843}" destId="{AD445C14-85C4-4737-8E60-77FEB86F6F8B}" srcOrd="2" destOrd="0" parTransId="{77153EC6-8ECC-4563-A230-ADF2363CE6D4}" sibTransId="{F792499E-11E1-4B25-B579-8C71AA339842}"/>
    <dgm:cxn modelId="{0757E63E-56B9-4FAC-9C23-BD78302C81F9}" type="presOf" srcId="{3E0F9BB6-19EC-42B5-A98D-52F6003F620D}" destId="{DF89CAC7-FF7C-4B69-91AB-D30A7FD88FC6}" srcOrd="0" destOrd="0" presId="urn:microsoft.com/office/officeart/2008/layout/AlternatingPictureBlocks"/>
    <dgm:cxn modelId="{BACA86D0-1357-4E3D-884F-8A2F25803392}" type="presOf" srcId="{C6BFEB15-5B65-4CB3-B5FB-6A89DF629843}" destId="{C3DCFEF8-BF68-4731-A9E8-06D4C1EFB477}" srcOrd="0" destOrd="0" presId="urn:microsoft.com/office/officeart/2008/layout/AlternatingPictureBlocks"/>
    <dgm:cxn modelId="{90C2D2DF-6D88-4F51-8F7B-2A47AE9B9988}" srcId="{C6BFEB15-5B65-4CB3-B5FB-6A89DF629843}" destId="{3E0F9BB6-19EC-42B5-A98D-52F6003F620D}" srcOrd="1" destOrd="0" parTransId="{05380AD1-7A12-4EFB-BCA1-F113CB9543F5}" sibTransId="{45002A95-C390-452F-9931-FA81BE782464}"/>
    <dgm:cxn modelId="{FEBF93F6-7EF6-4307-8C7D-63CDB24AE1B6}" type="presOf" srcId="{61B44DCE-4AC7-49DA-8F22-CC74D92ED5CA}" destId="{B67F139D-6207-4BDB-882F-8A37BCAAF82D}" srcOrd="0" destOrd="0" presId="urn:microsoft.com/office/officeart/2008/layout/AlternatingPictureBlocks"/>
    <dgm:cxn modelId="{985D2BF8-7821-4A6F-9748-358804D1A874}" srcId="{C6BFEB15-5B65-4CB3-B5FB-6A89DF629843}" destId="{61B44DCE-4AC7-49DA-8F22-CC74D92ED5CA}" srcOrd="0" destOrd="0" parTransId="{6F0DB7B1-1864-4A16-AC68-88E08DC45442}" sibTransId="{DC4853F6-803E-4095-9DAC-49DDFF8E7CE8}"/>
    <dgm:cxn modelId="{7CC7C5F5-D7B9-41D8-887D-9C66135CF0B8}" type="presParOf" srcId="{C3DCFEF8-BF68-4731-A9E8-06D4C1EFB477}" destId="{3E7A4382-6375-48EF-A59A-F6D6634CD9C1}" srcOrd="0" destOrd="0" presId="urn:microsoft.com/office/officeart/2008/layout/AlternatingPictureBlocks"/>
    <dgm:cxn modelId="{88DB1A6C-28F0-4DC1-8641-8E4B048DCCE0}" type="presParOf" srcId="{3E7A4382-6375-48EF-A59A-F6D6634CD9C1}" destId="{B67F139D-6207-4BDB-882F-8A37BCAAF82D}" srcOrd="0" destOrd="0" presId="urn:microsoft.com/office/officeart/2008/layout/AlternatingPictureBlocks"/>
    <dgm:cxn modelId="{3FC60CE3-0CFC-46DD-BB9C-8C088D96F4D8}" type="presParOf" srcId="{3E7A4382-6375-48EF-A59A-F6D6634CD9C1}" destId="{DE466A99-45D4-49ED-9E95-A12A90376C5E}" srcOrd="1" destOrd="0" presId="urn:microsoft.com/office/officeart/2008/layout/AlternatingPictureBlocks"/>
    <dgm:cxn modelId="{462ED970-E0E3-415D-860E-133D26A72D71}" type="presParOf" srcId="{C3DCFEF8-BF68-4731-A9E8-06D4C1EFB477}" destId="{C1C3D9DF-0653-43E7-8473-F810F253A7A8}" srcOrd="1" destOrd="0" presId="urn:microsoft.com/office/officeart/2008/layout/AlternatingPictureBlocks"/>
    <dgm:cxn modelId="{AC2F7123-5B7B-4315-9965-88334BA39189}" type="presParOf" srcId="{C3DCFEF8-BF68-4731-A9E8-06D4C1EFB477}" destId="{BD0B79DC-4EE5-42F1-BF89-46DDB616FCAB}" srcOrd="2" destOrd="0" presId="urn:microsoft.com/office/officeart/2008/layout/AlternatingPictureBlocks"/>
    <dgm:cxn modelId="{3D810FC6-6D0E-4648-9546-DBF1E91C64F5}" type="presParOf" srcId="{BD0B79DC-4EE5-42F1-BF89-46DDB616FCAB}" destId="{DF89CAC7-FF7C-4B69-91AB-D30A7FD88FC6}" srcOrd="0" destOrd="0" presId="urn:microsoft.com/office/officeart/2008/layout/AlternatingPictureBlocks"/>
    <dgm:cxn modelId="{509794C4-32E8-4687-87F3-47911FC86AFB}" type="presParOf" srcId="{BD0B79DC-4EE5-42F1-BF89-46DDB616FCAB}" destId="{DD9CD568-26A2-457F-9C3B-B039F16FC8FE}" srcOrd="1" destOrd="0" presId="urn:microsoft.com/office/officeart/2008/layout/AlternatingPictureBlocks"/>
    <dgm:cxn modelId="{93446940-FBA2-45D1-9060-7837F358A2FB}" type="presParOf" srcId="{C3DCFEF8-BF68-4731-A9E8-06D4C1EFB477}" destId="{0F4B887D-01DC-44B0-883A-2448AC93C3F7}" srcOrd="3" destOrd="0" presId="urn:microsoft.com/office/officeart/2008/layout/AlternatingPictureBlocks"/>
    <dgm:cxn modelId="{E3E2EF4C-A560-4E1E-9BAE-7B9C2F28188B}" type="presParOf" srcId="{C3DCFEF8-BF68-4731-A9E8-06D4C1EFB477}" destId="{B5AF7497-69DC-440A-995E-4838676CC9D5}" srcOrd="4" destOrd="0" presId="urn:microsoft.com/office/officeart/2008/layout/AlternatingPictureBlocks"/>
    <dgm:cxn modelId="{59D0EDC9-9D8A-4091-9A2A-BBD7C56B6AB9}" type="presParOf" srcId="{B5AF7497-69DC-440A-995E-4838676CC9D5}" destId="{68F40883-2D00-4F90-9CE2-59B55B1D298D}" srcOrd="0" destOrd="0" presId="urn:microsoft.com/office/officeart/2008/layout/AlternatingPictureBlocks"/>
    <dgm:cxn modelId="{B79FA038-7A0E-4403-9F41-4E978D4A4EF4}" type="presParOf" srcId="{B5AF7497-69DC-440A-995E-4838676CC9D5}" destId="{8B0FFF0E-0A8B-4C8E-A443-24CDFE4228B2}"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7F139D-6207-4BDB-882F-8A37BCAAF82D}">
      <dsp:nvSpPr>
        <dsp:cNvPr id="0" name=""/>
        <dsp:cNvSpPr/>
      </dsp:nvSpPr>
      <dsp:spPr>
        <a:xfrm>
          <a:off x="3617701" y="3294"/>
          <a:ext cx="3131469" cy="1333214"/>
        </a:xfrm>
        <a:prstGeom prst="rect">
          <a:avLst/>
        </a:prstGeom>
        <a:solidFill>
          <a:srgbClr val="1999D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Each child is different and some may take a little longer to settle</a:t>
          </a:r>
          <a:endParaRPr lang="en-US" sz="2000" kern="1200" dirty="0"/>
        </a:p>
      </dsp:txBody>
      <dsp:txXfrm>
        <a:off x="3617701" y="3294"/>
        <a:ext cx="3131469" cy="1333214"/>
      </dsp:txXfrm>
    </dsp:sp>
    <dsp:sp modelId="{DE466A99-45D4-49ED-9E95-A12A90376C5E}">
      <dsp:nvSpPr>
        <dsp:cNvPr id="0" name=""/>
        <dsp:cNvSpPr/>
      </dsp:nvSpPr>
      <dsp:spPr>
        <a:xfrm flipH="1">
          <a:off x="1274487" y="3294"/>
          <a:ext cx="2132203" cy="133321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89CAC7-FF7C-4B69-91AB-D30A7FD88FC6}">
      <dsp:nvSpPr>
        <dsp:cNvPr id="0" name=""/>
        <dsp:cNvSpPr/>
      </dsp:nvSpPr>
      <dsp:spPr>
        <a:xfrm>
          <a:off x="1261842" y="1481269"/>
          <a:ext cx="3355202" cy="1333214"/>
        </a:xfrm>
        <a:prstGeom prst="rect">
          <a:avLst/>
        </a:prstGeom>
        <a:solidFill>
          <a:srgbClr val="1999D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Our transition processes are based on the best interests and needs of your child</a:t>
          </a:r>
          <a:endParaRPr lang="en-US" sz="2000" kern="1200" dirty="0"/>
        </a:p>
      </dsp:txBody>
      <dsp:txXfrm>
        <a:off x="1261842" y="1481269"/>
        <a:ext cx="3355202" cy="1333214"/>
      </dsp:txXfrm>
    </dsp:sp>
    <dsp:sp modelId="{DD9CD568-26A2-457F-9C3B-B039F16FC8FE}">
      <dsp:nvSpPr>
        <dsp:cNvPr id="0" name=""/>
        <dsp:cNvSpPr/>
      </dsp:nvSpPr>
      <dsp:spPr>
        <a:xfrm>
          <a:off x="4812158" y="1470523"/>
          <a:ext cx="1946549" cy="1333214"/>
        </a:xfrm>
        <a:prstGeom prst="rect">
          <a:avLst/>
        </a:prstGeom>
        <a:blipFill dpi="0" rotWithShape="1">
          <a:blip xmlns:r="http://schemas.openxmlformats.org/officeDocument/2006/relationships" r:embed="rId2"/>
          <a:srcRect/>
          <a:stretch>
            <a:fillRect l="-40870" t="-24531" r="-5736" b="-45533"/>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F40883-2D00-4F90-9CE2-59B55B1D298D}">
      <dsp:nvSpPr>
        <dsp:cNvPr id="0" name=""/>
        <dsp:cNvSpPr/>
      </dsp:nvSpPr>
      <dsp:spPr>
        <a:xfrm>
          <a:off x="3823622" y="3023718"/>
          <a:ext cx="2947737" cy="1333214"/>
        </a:xfrm>
        <a:prstGeom prst="rect">
          <a:avLst/>
        </a:prstGeom>
        <a:solidFill>
          <a:srgbClr val="1999D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We will work with you to help your child to settle and be confident in their new surroundings  </a:t>
          </a:r>
          <a:endParaRPr lang="en-US" sz="2000" kern="1200" dirty="0"/>
        </a:p>
      </dsp:txBody>
      <dsp:txXfrm>
        <a:off x="3823622" y="3023718"/>
        <a:ext cx="2947737" cy="1333214"/>
      </dsp:txXfrm>
    </dsp:sp>
    <dsp:sp modelId="{8B0FFF0E-0A8B-4C8E-A443-24CDFE4228B2}">
      <dsp:nvSpPr>
        <dsp:cNvPr id="0" name=""/>
        <dsp:cNvSpPr/>
      </dsp:nvSpPr>
      <dsp:spPr>
        <a:xfrm>
          <a:off x="1298401" y="3034464"/>
          <a:ext cx="2220279" cy="1333214"/>
        </a:xfrm>
        <a:prstGeom prst="rect">
          <a:avLst/>
        </a:prstGeom>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l="-52304" t="-29901" r="-12172" b="-51023"/>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16337E6-6BEA-4891-BA4C-03122E4F3692}" type="datetimeFigureOut">
              <a:rPr lang="en-GB" smtClean="0"/>
              <a:t>09/01/2023</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43F079-8787-42C7-A1E2-F3AB77833DF5}" type="slidenum">
              <a:rPr lang="en-GB" smtClean="0"/>
              <a:t>‹#›</a:t>
            </a:fld>
            <a:endParaRPr lang="en-GB"/>
          </a:p>
        </p:txBody>
      </p:sp>
    </p:spTree>
    <p:extLst>
      <p:ext uri="{BB962C8B-B14F-4D97-AF65-F5344CB8AC3E}">
        <p14:creationId xmlns:p14="http://schemas.microsoft.com/office/powerpoint/2010/main" val="10405376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EE73F2-55BE-4DED-BD00-A7CC6FAF8851}" type="datetimeFigureOut">
              <a:rPr lang="en-GB" smtClean="0"/>
              <a:t>09/01/2023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DFBC5D-9444-4997-B900-DD869E0474B9}" type="slidenum">
              <a:rPr lang="en-GB" smtClean="0"/>
              <a:t>‹#›</a:t>
            </a:fld>
            <a:endParaRPr lang="en-GB"/>
          </a:p>
        </p:txBody>
      </p:sp>
    </p:spTree>
    <p:extLst>
      <p:ext uri="{BB962C8B-B14F-4D97-AF65-F5344CB8AC3E}">
        <p14:creationId xmlns:p14="http://schemas.microsoft.com/office/powerpoint/2010/main" val="2974262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Insert the school logo, date, time and name of presenter</a:t>
            </a: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Encourage parents to look around the classroom/provision for the first 10 minutes.</a:t>
            </a:r>
            <a:endParaRPr lang="en-US"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Room</a:t>
            </a:r>
            <a:r>
              <a:rPr lang="en-GB" sz="1200" b="1" kern="1200" baseline="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Set up </a:t>
            </a:r>
            <a:r>
              <a:rPr lang="en-GB" sz="1200" kern="1200" dirty="0">
                <a:solidFill>
                  <a:schemeClr val="tx1"/>
                </a:solidFill>
                <a:effectLst/>
                <a:latin typeface="+mn-lt"/>
                <a:ea typeface="+mn-ea"/>
                <a:cs typeface="+mn-cs"/>
              </a:rPr>
              <a:t>– Think about the best way to arrange the seating, keeping in mind that you will want all parents to see the presentation and to be able to talk in small groups. You may want to play music and offer refreshments as parents arrive.</a:t>
            </a:r>
            <a:endParaRPr lang="en-US"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Give out </a:t>
            </a:r>
            <a:r>
              <a:rPr lang="en-GB" sz="1200" b="1" kern="1200" dirty="0">
                <a:solidFill>
                  <a:schemeClr val="tx1"/>
                </a:solidFill>
                <a:effectLst/>
                <a:latin typeface="+mn-lt"/>
                <a:ea typeface="+mn-ea"/>
                <a:cs typeface="+mn-cs"/>
              </a:rPr>
              <a:t>induction packs </a:t>
            </a:r>
            <a:r>
              <a:rPr lang="en-GB" sz="1200" kern="1200" dirty="0">
                <a:solidFill>
                  <a:schemeClr val="tx1"/>
                </a:solidFill>
                <a:effectLst/>
                <a:latin typeface="+mn-lt"/>
                <a:ea typeface="+mn-ea"/>
                <a:cs typeface="+mn-cs"/>
              </a:rPr>
              <a:t>as parents enter and keep a register so that you know who has attended. </a:t>
            </a:r>
            <a:endParaRPr lang="en-US"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Make sure the </a:t>
            </a:r>
            <a:r>
              <a:rPr lang="en-GB" sz="1200" b="1" kern="1200" dirty="0">
                <a:solidFill>
                  <a:schemeClr val="tx1"/>
                </a:solidFill>
                <a:effectLst/>
                <a:latin typeface="+mn-lt"/>
                <a:ea typeface="+mn-ea"/>
                <a:cs typeface="+mn-cs"/>
              </a:rPr>
              <a:t>evaluation sheets/post-its and pens/pencils </a:t>
            </a:r>
            <a:r>
              <a:rPr lang="en-GB" sz="1200" kern="1200" dirty="0">
                <a:solidFill>
                  <a:schemeClr val="tx1"/>
                </a:solidFill>
                <a:effectLst/>
                <a:latin typeface="+mn-lt"/>
                <a:ea typeface="+mn-ea"/>
                <a:cs typeface="+mn-cs"/>
              </a:rPr>
              <a:t>are on the chairs/tables for parents to access during the induction.</a:t>
            </a: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Welcome the parents/carers and introduce yourself</a:t>
            </a:r>
            <a:endParaRPr lang="en-GB" dirty="0">
              <a:cs typeface="Calibri" panose="020F0502020204030204"/>
            </a:endParaRPr>
          </a:p>
        </p:txBody>
      </p:sp>
      <p:sp>
        <p:nvSpPr>
          <p:cNvPr id="4" name="Slide Number Placeholder 3"/>
          <p:cNvSpPr>
            <a:spLocks noGrp="1"/>
          </p:cNvSpPr>
          <p:nvPr>
            <p:ph type="sldNum" sz="quarter" idx="10"/>
          </p:nvPr>
        </p:nvSpPr>
        <p:spPr/>
        <p:txBody>
          <a:bodyPr/>
          <a:lstStyle/>
          <a:p>
            <a:fld id="{53DFBC5D-9444-4997-B900-DD869E0474B9}" type="slidenum">
              <a:rPr lang="en-GB" smtClean="0"/>
              <a:t>1</a:t>
            </a:fld>
            <a:endParaRPr lang="en-GB"/>
          </a:p>
        </p:txBody>
      </p:sp>
    </p:spTree>
    <p:extLst>
      <p:ext uri="{BB962C8B-B14F-4D97-AF65-F5344CB8AC3E}">
        <p14:creationId xmlns:p14="http://schemas.microsoft.com/office/powerpoint/2010/main" val="952231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Insert the school’s/setting’s routine using parent friendly language and the lead person explaining what each part of the routine means. </a:t>
            </a:r>
          </a:p>
          <a:p>
            <a:endParaRPr lang="en-GB" sz="1200" i="1"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Go through this and explain each session </a:t>
            </a:r>
            <a:r>
              <a:rPr lang="en-GB" sz="1200" i="1" kern="1200" dirty="0" err="1">
                <a:solidFill>
                  <a:schemeClr val="tx1"/>
                </a:solidFill>
                <a:effectLst/>
                <a:latin typeface="+mn-lt"/>
                <a:ea typeface="+mn-ea"/>
                <a:cs typeface="+mn-cs"/>
              </a:rPr>
              <a:t>eg</a:t>
            </a:r>
            <a:r>
              <a:rPr lang="en-GB" sz="1200" i="1" kern="1200" dirty="0">
                <a:solidFill>
                  <a:schemeClr val="tx1"/>
                </a:solidFill>
                <a:effectLst/>
                <a:latin typeface="+mn-lt"/>
                <a:ea typeface="+mn-ea"/>
                <a:cs typeface="+mn-cs"/>
              </a:rPr>
              <a:t>. child initiated activities and self-registration</a:t>
            </a:r>
            <a:endParaRPr lang="en-US"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Suggestion – add a photo of the school’s/setting’s visual timetable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Remember routines are adaptable throughout the year and change in response to the cohorts needs</a:t>
            </a:r>
          </a:p>
          <a:p>
            <a:endParaRPr lang="en-GB"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GB" i="0" dirty="0">
              <a:cs typeface="Calibri"/>
            </a:endParaRPr>
          </a:p>
        </p:txBody>
      </p:sp>
      <p:sp>
        <p:nvSpPr>
          <p:cNvPr id="4" name="Slide Number Placeholder 3"/>
          <p:cNvSpPr>
            <a:spLocks noGrp="1"/>
          </p:cNvSpPr>
          <p:nvPr>
            <p:ph type="sldNum" sz="quarter" idx="10"/>
          </p:nvPr>
        </p:nvSpPr>
        <p:spPr/>
        <p:txBody>
          <a:bodyPr/>
          <a:lstStyle/>
          <a:p>
            <a:fld id="{53DFBC5D-9444-4997-B900-DD869E0474B9}" type="slidenum">
              <a:rPr lang="en-GB" smtClean="0"/>
              <a:t>10</a:t>
            </a:fld>
            <a:endParaRPr lang="en-GB"/>
          </a:p>
        </p:txBody>
      </p:sp>
    </p:spTree>
    <p:extLst>
      <p:ext uri="{BB962C8B-B14F-4D97-AF65-F5344CB8AC3E}">
        <p14:creationId xmlns:p14="http://schemas.microsoft.com/office/powerpoint/2010/main" val="1774444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OPTIONAL SLIDE</a:t>
            </a:r>
            <a:r>
              <a:rPr lang="en-GB" b="1" baseline="0" dirty="0"/>
              <a:t> – share with parents/carers the range of themes/special weeks the school take part in including dates.</a:t>
            </a:r>
            <a:r>
              <a:rPr lang="en-GB" b="0" baseline="0" dirty="0"/>
              <a:t> (This can help prepare them for resourcing materials and when donations will be requested)</a:t>
            </a:r>
            <a:endParaRPr lang="en-GB" b="1" dirty="0"/>
          </a:p>
        </p:txBody>
      </p:sp>
      <p:sp>
        <p:nvSpPr>
          <p:cNvPr id="4" name="Slide Number Placeholder 3"/>
          <p:cNvSpPr>
            <a:spLocks noGrp="1"/>
          </p:cNvSpPr>
          <p:nvPr>
            <p:ph type="sldNum" sz="quarter" idx="10"/>
          </p:nvPr>
        </p:nvSpPr>
        <p:spPr/>
        <p:txBody>
          <a:bodyPr/>
          <a:lstStyle/>
          <a:p>
            <a:fld id="{53DFBC5D-9444-4997-B900-DD869E0474B9}" type="slidenum">
              <a:rPr lang="en-GB" smtClean="0"/>
              <a:t>11</a:t>
            </a:fld>
            <a:endParaRPr lang="en-GB"/>
          </a:p>
        </p:txBody>
      </p:sp>
    </p:spTree>
    <p:extLst>
      <p:ext uri="{BB962C8B-B14F-4D97-AF65-F5344CB8AC3E}">
        <p14:creationId xmlns:p14="http://schemas.microsoft.com/office/powerpoint/2010/main" val="3331404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Optional</a:t>
            </a:r>
            <a:r>
              <a:rPr lang="en-US" sz="1200" b="1" i="0" kern="1200" baseline="0" dirty="0">
                <a:solidFill>
                  <a:schemeClr val="tx1"/>
                </a:solidFill>
                <a:effectLst/>
                <a:latin typeface="+mn-lt"/>
                <a:ea typeface="+mn-ea"/>
                <a:cs typeface="+mn-cs"/>
              </a:rPr>
              <a:t> (or you may want to use this at a second session)</a:t>
            </a:r>
            <a:endParaRPr lang="en-GB" sz="1200" i="1"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If preferred insert photos of the ways in which children learn in your school/provision.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Optional</a:t>
            </a:r>
            <a:r>
              <a:rPr lang="en-GB" sz="1200" b="1" kern="1200" baseline="0" dirty="0">
                <a:solidFill>
                  <a:schemeClr val="tx1"/>
                </a:solidFill>
                <a:effectLst/>
                <a:latin typeface="+mn-lt"/>
                <a:ea typeface="+mn-ea"/>
                <a:cs typeface="+mn-cs"/>
              </a:rPr>
              <a:t> to do the following dependent on the needs of your community and parents/carers</a:t>
            </a: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Activity</a:t>
            </a:r>
            <a:r>
              <a:rPr lang="en-GB" sz="1200" kern="1200" dirty="0">
                <a:solidFill>
                  <a:schemeClr val="tx1"/>
                </a:solidFill>
                <a:effectLst/>
                <a:latin typeface="+mn-lt"/>
                <a:ea typeface="+mn-ea"/>
                <a:cs typeface="+mn-cs"/>
              </a:rPr>
              <a:t> – Parents look at each of the photos and consider what is being learnt/developed. Encourage parents to discuss what they can see and what children might be learning in these situations. Parents/carers to be given a copy of the photos on the slide so that they can make notes and take it away to share with other family members.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the discussion following the activity give a short explanation of why the activity in each photo is beneficial e.g. hanging from bars to build upper body strength (writing), listening to adults read a book (story time), board games (mathematics), sand/water play (problem solving), clearly labelled drawers/shelves (independence), role-play/collaborative play (make friends).</a:t>
            </a:r>
            <a:endParaRPr lang="en-US"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12</a:t>
            </a:fld>
            <a:endParaRPr lang="en-GB"/>
          </a:p>
        </p:txBody>
      </p:sp>
    </p:spTree>
    <p:extLst>
      <p:ext uri="{BB962C8B-B14F-4D97-AF65-F5344CB8AC3E}">
        <p14:creationId xmlns:p14="http://schemas.microsoft.com/office/powerpoint/2010/main" val="21567819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41463" y="153988"/>
            <a:ext cx="3543300" cy="2657475"/>
          </a:xfrm>
        </p:spPr>
      </p:sp>
      <p:sp>
        <p:nvSpPr>
          <p:cNvPr id="3" name="Notes Placeholder 2"/>
          <p:cNvSpPr>
            <a:spLocks noGrp="1"/>
          </p:cNvSpPr>
          <p:nvPr>
            <p:ph type="body" idx="1"/>
          </p:nvPr>
        </p:nvSpPr>
        <p:spPr>
          <a:xfrm>
            <a:off x="327660" y="2895600"/>
            <a:ext cx="6278880" cy="4419600"/>
          </a:xfrm>
        </p:spPr>
        <p:txBody>
          <a:bodyPr/>
          <a:lstStyle/>
          <a:p>
            <a:r>
              <a:rPr lang="en-GB" sz="1100" dirty="0"/>
              <a:t>Consider</a:t>
            </a:r>
            <a:r>
              <a:rPr lang="en-GB" sz="1100" baseline="0" dirty="0"/>
              <a:t> giving out the </a:t>
            </a:r>
            <a:r>
              <a:rPr lang="en-GB" sz="1100" b="1" baseline="0" dirty="0"/>
              <a:t>‘I am starting school: 5 ways to help support me to be confident, curious and ready to learn</a:t>
            </a:r>
            <a:r>
              <a:rPr lang="en-GB" sz="1100" b="1" dirty="0"/>
              <a:t> </a:t>
            </a:r>
            <a:r>
              <a:rPr lang="en-GB" sz="1100" dirty="0"/>
              <a:t>( HCC document) </a:t>
            </a:r>
            <a:endParaRPr lang="en-GB" sz="1100" baseline="0" dirty="0"/>
          </a:p>
          <a:p>
            <a:r>
              <a:rPr lang="en-GB" sz="1100" baseline="0" dirty="0"/>
              <a:t>Dependent on the information you have about the needs of the cohort – provide suggestions of what parents can do to support their child.</a:t>
            </a:r>
          </a:p>
          <a:p>
            <a:pPr lvl="0"/>
            <a:r>
              <a:rPr lang="en-GB" sz="1100" b="1" kern="1200" dirty="0">
                <a:solidFill>
                  <a:schemeClr val="tx1"/>
                </a:solidFill>
                <a:effectLst/>
              </a:rPr>
              <a:t>Being independent</a:t>
            </a:r>
            <a:endParaRPr lang="en-GB" sz="1100" kern="1200" dirty="0">
              <a:solidFill>
                <a:schemeClr val="tx1"/>
              </a:solidFill>
              <a:effectLst/>
            </a:endParaRPr>
          </a:p>
          <a:p>
            <a:pPr lvl="0"/>
            <a:r>
              <a:rPr lang="en-GB" sz="1100" kern="1200" dirty="0">
                <a:solidFill>
                  <a:schemeClr val="tx1"/>
                </a:solidFill>
                <a:effectLst/>
              </a:rPr>
              <a:t>I am happy to be away from you as I know you are coming back.</a:t>
            </a:r>
          </a:p>
          <a:p>
            <a:pPr lvl="0"/>
            <a:r>
              <a:rPr lang="en-GB" sz="1100" kern="1200" dirty="0">
                <a:solidFill>
                  <a:schemeClr val="tx1"/>
                </a:solidFill>
                <a:effectLst/>
              </a:rPr>
              <a:t>Give me opportunities to meet other children and adults and to spend time away from you.</a:t>
            </a:r>
          </a:p>
          <a:p>
            <a:pPr lvl="0"/>
            <a:r>
              <a:rPr lang="en-GB" sz="1100" kern="1200" dirty="0">
                <a:solidFill>
                  <a:schemeClr val="tx1"/>
                </a:solidFill>
                <a:effectLst/>
              </a:rPr>
              <a:t>Help me develop and practice dressing, eating and going to the toilet so that I can care for myself.</a:t>
            </a:r>
          </a:p>
          <a:p>
            <a:r>
              <a:rPr lang="en-GB" sz="1100" kern="1200" dirty="0">
                <a:solidFill>
                  <a:schemeClr val="tx1"/>
                </a:solidFill>
                <a:effectLst/>
              </a:rPr>
              <a:t> </a:t>
            </a:r>
            <a:r>
              <a:rPr lang="en-GB" sz="1100" b="1" kern="1200" dirty="0">
                <a:solidFill>
                  <a:schemeClr val="tx1"/>
                </a:solidFill>
                <a:effectLst/>
              </a:rPr>
              <a:t>Feeling good</a:t>
            </a:r>
            <a:endParaRPr lang="en-GB" sz="1100" kern="1200" dirty="0">
              <a:solidFill>
                <a:schemeClr val="tx1"/>
              </a:solidFill>
              <a:effectLst/>
            </a:endParaRPr>
          </a:p>
          <a:p>
            <a:pPr lvl="0"/>
            <a:r>
              <a:rPr lang="en-GB" sz="1100" kern="1200" dirty="0">
                <a:solidFill>
                  <a:schemeClr val="tx1"/>
                </a:solidFill>
                <a:effectLst/>
              </a:rPr>
              <a:t>I can talk to you about how I feel and any worries I may have.</a:t>
            </a:r>
          </a:p>
          <a:p>
            <a:pPr lvl="0"/>
            <a:r>
              <a:rPr lang="en-GB" sz="1100" kern="1200" dirty="0">
                <a:solidFill>
                  <a:schemeClr val="tx1"/>
                </a:solidFill>
                <a:effectLst/>
              </a:rPr>
              <a:t>I know how to keep myself safe and understand there are rules about what I can do.</a:t>
            </a:r>
          </a:p>
          <a:p>
            <a:pPr lvl="0"/>
            <a:r>
              <a:rPr lang="en-GB" sz="1100" kern="1200" dirty="0">
                <a:solidFill>
                  <a:schemeClr val="tx1"/>
                </a:solidFill>
                <a:effectLst/>
              </a:rPr>
              <a:t>Make sure I have a healthy diet, lots of opportunities to play outside and be active, and time to sleep at night.</a:t>
            </a:r>
          </a:p>
          <a:p>
            <a:r>
              <a:rPr lang="en-GB" sz="1100" kern="1200" dirty="0">
                <a:solidFill>
                  <a:schemeClr val="tx1"/>
                </a:solidFill>
                <a:effectLst/>
              </a:rPr>
              <a:t> </a:t>
            </a:r>
            <a:r>
              <a:rPr lang="en-GB" sz="1100" b="1" kern="1200" dirty="0">
                <a:solidFill>
                  <a:schemeClr val="tx1"/>
                </a:solidFill>
                <a:effectLst/>
              </a:rPr>
              <a:t>Loving learning</a:t>
            </a:r>
            <a:endParaRPr lang="en-GB" sz="1100" kern="1200" dirty="0">
              <a:solidFill>
                <a:schemeClr val="tx1"/>
              </a:solidFill>
              <a:effectLst/>
            </a:endParaRPr>
          </a:p>
          <a:p>
            <a:pPr lvl="0"/>
            <a:r>
              <a:rPr lang="en-GB" sz="1100" kern="1200" dirty="0">
                <a:solidFill>
                  <a:schemeClr val="tx1"/>
                </a:solidFill>
                <a:effectLst/>
              </a:rPr>
              <a:t>I am interested in finding out about things that interest me.</a:t>
            </a:r>
          </a:p>
          <a:p>
            <a:pPr lvl="0"/>
            <a:r>
              <a:rPr lang="en-GB" sz="1100" kern="1200" dirty="0">
                <a:solidFill>
                  <a:schemeClr val="tx1"/>
                </a:solidFill>
                <a:effectLst/>
              </a:rPr>
              <a:t>Provide me with opportunities to be creative; talk to me about my drawings.</a:t>
            </a:r>
          </a:p>
          <a:p>
            <a:pPr lvl="0"/>
            <a:r>
              <a:rPr lang="en-GB" sz="1100" kern="1200" dirty="0">
                <a:solidFill>
                  <a:schemeClr val="tx1"/>
                </a:solidFill>
                <a:effectLst/>
              </a:rPr>
              <a:t>Take me to the library and look at books with me; point to pictures and name them clearly, and talk about what we can both see using simple phrases. Tell me stories too. </a:t>
            </a:r>
          </a:p>
          <a:p>
            <a:pPr lvl="0"/>
            <a:r>
              <a:rPr lang="en-GB" sz="1100" kern="1200" dirty="0">
                <a:solidFill>
                  <a:schemeClr val="tx1"/>
                </a:solidFill>
                <a:effectLst/>
              </a:rPr>
              <a:t>Talk about what you are doing using a simple commentary; count out the number of apples put in the bag at the shop, and say what we see on the way.</a:t>
            </a:r>
          </a:p>
          <a:p>
            <a:r>
              <a:rPr lang="en-GB" sz="1100" kern="1200" dirty="0">
                <a:solidFill>
                  <a:schemeClr val="tx1"/>
                </a:solidFill>
                <a:effectLst/>
              </a:rPr>
              <a:t> </a:t>
            </a:r>
            <a:r>
              <a:rPr lang="en-GB" sz="1100" b="1" kern="1200" dirty="0">
                <a:solidFill>
                  <a:schemeClr val="tx1"/>
                </a:solidFill>
                <a:effectLst/>
              </a:rPr>
              <a:t>Making my voice heard</a:t>
            </a:r>
            <a:endParaRPr lang="en-GB" sz="1100" kern="1200" dirty="0">
              <a:solidFill>
                <a:schemeClr val="tx1"/>
              </a:solidFill>
              <a:effectLst/>
            </a:endParaRPr>
          </a:p>
          <a:p>
            <a:pPr lvl="0"/>
            <a:r>
              <a:rPr lang="en-GB" sz="1100" kern="1200" dirty="0">
                <a:solidFill>
                  <a:schemeClr val="tx1"/>
                </a:solidFill>
                <a:effectLst/>
              </a:rPr>
              <a:t>I can listen to others; help me practice taking turns and understand sharing.</a:t>
            </a:r>
          </a:p>
          <a:p>
            <a:pPr lvl="0"/>
            <a:r>
              <a:rPr lang="en-GB" sz="1100" kern="1200" dirty="0">
                <a:solidFill>
                  <a:schemeClr val="tx1"/>
                </a:solidFill>
                <a:effectLst/>
              </a:rPr>
              <a:t>I can ask for help.</a:t>
            </a:r>
          </a:p>
          <a:p>
            <a:pPr lvl="0"/>
            <a:r>
              <a:rPr lang="en-GB" sz="1100" kern="1200" dirty="0">
                <a:solidFill>
                  <a:schemeClr val="tx1"/>
                </a:solidFill>
                <a:effectLst/>
              </a:rPr>
              <a:t>Talk to me using words I can understand, and add words to help extend my vocabulary. This will help me to express what I want, so that others can understand me </a:t>
            </a:r>
          </a:p>
          <a:p>
            <a:pPr lvl="0"/>
            <a:r>
              <a:rPr lang="en-GB" sz="1100" kern="1200" dirty="0">
                <a:solidFill>
                  <a:schemeClr val="tx1"/>
                </a:solidFill>
                <a:effectLst/>
              </a:rPr>
              <a:t>Let me sing songs and rhymes.</a:t>
            </a:r>
          </a:p>
          <a:p>
            <a:pPr lvl="0"/>
            <a:r>
              <a:rPr lang="en-GB" sz="1100" kern="1200" dirty="0">
                <a:solidFill>
                  <a:schemeClr val="tx1"/>
                </a:solidFill>
                <a:effectLst/>
              </a:rPr>
              <a:t>Provide me with opportunities to meet other children and adults so that I can practice these skills.</a:t>
            </a:r>
          </a:p>
          <a:p>
            <a:r>
              <a:rPr lang="en-GB" sz="1100" kern="1200" dirty="0">
                <a:solidFill>
                  <a:schemeClr val="tx1"/>
                </a:solidFill>
                <a:effectLst/>
              </a:rPr>
              <a:t> </a:t>
            </a:r>
            <a:r>
              <a:rPr lang="en-GB" sz="1100" b="1" kern="1200" dirty="0">
                <a:solidFill>
                  <a:schemeClr val="tx1"/>
                </a:solidFill>
                <a:effectLst/>
              </a:rPr>
              <a:t>Doing my best</a:t>
            </a:r>
            <a:endParaRPr lang="en-GB" sz="1100" kern="1200" dirty="0">
              <a:solidFill>
                <a:schemeClr val="tx1"/>
              </a:solidFill>
              <a:effectLst/>
            </a:endParaRPr>
          </a:p>
          <a:p>
            <a:pPr lvl="0"/>
            <a:r>
              <a:rPr lang="en-GB" sz="1100" kern="1200" dirty="0">
                <a:solidFill>
                  <a:schemeClr val="tx1"/>
                </a:solidFill>
                <a:effectLst/>
              </a:rPr>
              <a:t>I am asking questions about my new school.</a:t>
            </a:r>
          </a:p>
          <a:p>
            <a:pPr lvl="0"/>
            <a:r>
              <a:rPr lang="en-GB" sz="1100" kern="1200" dirty="0">
                <a:solidFill>
                  <a:schemeClr val="tx1"/>
                </a:solidFill>
                <a:effectLst/>
              </a:rPr>
              <a:t>Help me be the best I can be and have high hopes for me.</a:t>
            </a:r>
          </a:p>
          <a:p>
            <a:pPr lvl="0"/>
            <a:r>
              <a:rPr lang="en-GB" sz="1100" kern="1200" dirty="0">
                <a:solidFill>
                  <a:schemeClr val="tx1"/>
                </a:solidFill>
                <a:effectLst/>
              </a:rPr>
              <a:t>Let me have plenty of opportunities to practice new skills, to make mistakes and try again.</a:t>
            </a:r>
          </a:p>
          <a:p>
            <a:pPr lvl="0"/>
            <a:r>
              <a:rPr lang="en-GB" sz="1100" kern="1200" dirty="0">
                <a:solidFill>
                  <a:schemeClr val="tx1"/>
                </a:solidFill>
                <a:effectLst/>
              </a:rPr>
              <a:t>Be positive about going to school; talk to me about school, show me pictures of the school and visit the school. Talk to me about what I am going to do.</a:t>
            </a:r>
          </a:p>
          <a:p>
            <a:r>
              <a:rPr lang="en-GB" sz="1100" kern="1200" dirty="0">
                <a:solidFill>
                  <a:schemeClr val="tx1"/>
                </a:solidFill>
                <a:effectLst/>
              </a:rPr>
              <a:t> </a:t>
            </a:r>
          </a:p>
          <a:p>
            <a:r>
              <a:rPr lang="en-GB" sz="1100" baseline="0" dirty="0"/>
              <a:t>Make reference to the ‘This is my school’ booklet and the importance of sharing this with your child in preparation for the first day </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13</a:t>
            </a:fld>
            <a:endParaRPr lang="en-GB"/>
          </a:p>
        </p:txBody>
      </p:sp>
    </p:spTree>
    <p:extLst>
      <p:ext uri="{BB962C8B-B14F-4D97-AF65-F5344CB8AC3E}">
        <p14:creationId xmlns:p14="http://schemas.microsoft.com/office/powerpoint/2010/main" val="3560594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5713" y="296863"/>
            <a:ext cx="4114800" cy="3086100"/>
          </a:xfrm>
        </p:spPr>
      </p:sp>
      <p:sp>
        <p:nvSpPr>
          <p:cNvPr id="3" name="Notes Placeholder 2"/>
          <p:cNvSpPr>
            <a:spLocks noGrp="1"/>
          </p:cNvSpPr>
          <p:nvPr>
            <p:ph type="body" idx="1"/>
          </p:nvPr>
        </p:nvSpPr>
        <p:spPr>
          <a:xfrm>
            <a:off x="266700" y="3505200"/>
            <a:ext cx="6316980" cy="4495800"/>
          </a:xfrm>
        </p:spPr>
        <p:txBody>
          <a:bodyPr/>
          <a:lstStyle/>
          <a:p>
            <a:r>
              <a:rPr lang="en-GB" sz="1100" kern="1200" dirty="0">
                <a:solidFill>
                  <a:schemeClr val="tx1"/>
                </a:solidFill>
                <a:effectLst/>
                <a:latin typeface="+mn-lt"/>
                <a:ea typeface="+mn-ea"/>
                <a:cs typeface="+mn-cs"/>
              </a:rPr>
              <a:t>Explain that as the children progress through the school/setting they will be asked to help children at home with various activities (home learning), such as reading a book together. Their cooperation with these activities will be most appreciated and help their child to do well at school or nursery. Always speak of school/setting positively and if issues do occur they then need to be addressed in the appropriate manner (school/setting policy).</a:t>
            </a:r>
            <a:endParaRPr lang="en-US" sz="1100" kern="1200" dirty="0">
              <a:solidFill>
                <a:schemeClr val="tx1"/>
              </a:solidFill>
              <a:effectLst/>
              <a:latin typeface="+mn-lt"/>
              <a:ea typeface="+mn-ea"/>
              <a:cs typeface="+mn-cs"/>
            </a:endParaRPr>
          </a:p>
          <a:p>
            <a:r>
              <a:rPr lang="en-GB" sz="1100" kern="1200" dirty="0">
                <a:solidFill>
                  <a:schemeClr val="tx1"/>
                </a:solidFill>
                <a:effectLst/>
                <a:latin typeface="+mn-lt"/>
                <a:ea typeface="+mn-ea"/>
                <a:cs typeface="+mn-cs"/>
              </a:rPr>
              <a:t>As you talk about each photograph explain how parents can help at home by using either your own ideas or some of the suggestions below.</a:t>
            </a:r>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 </a:t>
            </a:r>
            <a:r>
              <a:rPr lang="en-GB" sz="1100" b="1" kern="1200" dirty="0">
                <a:solidFill>
                  <a:schemeClr val="tx1"/>
                </a:solidFill>
                <a:effectLst/>
                <a:latin typeface="+mn-lt"/>
                <a:ea typeface="+mn-ea"/>
                <a:cs typeface="+mn-cs"/>
              </a:rPr>
              <a:t>Communicate and talk with your child - </a:t>
            </a:r>
            <a:r>
              <a:rPr lang="en-GB" sz="1100" kern="1200" dirty="0">
                <a:solidFill>
                  <a:schemeClr val="tx1"/>
                </a:solidFill>
                <a:effectLst/>
                <a:latin typeface="+mn-lt"/>
                <a:ea typeface="+mn-ea"/>
                <a:cs typeface="+mn-cs"/>
              </a:rPr>
              <a:t>use every opportunity to have conversations with your child - play together, draw attention to objects in the environment, talk about and recall past experiences, cook together and encourage them to talk about their feelings. For example, talk about things that make them happy/unhappy.</a:t>
            </a:r>
            <a:endParaRPr lang="en-US" sz="1100" kern="1200" dirty="0">
              <a:solidFill>
                <a:schemeClr val="tx1"/>
              </a:solidFill>
              <a:effectLst/>
              <a:latin typeface="+mn-lt"/>
              <a:ea typeface="+mn-ea"/>
              <a:cs typeface="+mn-cs"/>
            </a:endParaRPr>
          </a:p>
          <a:p>
            <a:r>
              <a:rPr lang="en-GB" sz="1100" b="1" kern="1200" dirty="0">
                <a:solidFill>
                  <a:schemeClr val="tx1"/>
                </a:solidFill>
                <a:effectLst/>
                <a:latin typeface="+mn-lt"/>
                <a:ea typeface="+mn-ea"/>
                <a:cs typeface="+mn-cs"/>
              </a:rPr>
              <a:t>Enjoy physical activities together</a:t>
            </a:r>
            <a:r>
              <a:rPr lang="en-GB" sz="1100" kern="1200" dirty="0">
                <a:solidFill>
                  <a:schemeClr val="tx1"/>
                </a:solidFill>
                <a:effectLst/>
                <a:latin typeface="+mn-lt"/>
                <a:ea typeface="+mn-ea"/>
                <a:cs typeface="+mn-cs"/>
              </a:rPr>
              <a:t> - plan outdoor experiences such as visits to the park and walks. Encourage running, climbing, jumping, swinging and throwing games. Help the development of smaller muscles through cooking experiences, the use of playdough, building with bricks/Lego and opportunities to make marks and draw. </a:t>
            </a:r>
            <a:endParaRPr lang="en-US" sz="1100" kern="1200" dirty="0">
              <a:solidFill>
                <a:schemeClr val="tx1"/>
              </a:solidFill>
              <a:effectLst/>
              <a:latin typeface="+mn-lt"/>
              <a:ea typeface="+mn-ea"/>
              <a:cs typeface="+mn-cs"/>
            </a:endParaRPr>
          </a:p>
          <a:p>
            <a:r>
              <a:rPr lang="en-GB" sz="1100" kern="1200" dirty="0">
                <a:solidFill>
                  <a:schemeClr val="tx1"/>
                </a:solidFill>
                <a:effectLst/>
                <a:latin typeface="+mn-lt"/>
                <a:ea typeface="+mn-ea"/>
                <a:cs typeface="+mn-cs"/>
              </a:rPr>
              <a:t> </a:t>
            </a:r>
            <a:r>
              <a:rPr lang="en-GB" sz="1100" b="1" kern="1200" dirty="0">
                <a:solidFill>
                  <a:schemeClr val="tx1"/>
                </a:solidFill>
                <a:effectLst/>
                <a:latin typeface="+mn-lt"/>
                <a:ea typeface="+mn-ea"/>
                <a:cs typeface="+mn-cs"/>
              </a:rPr>
              <a:t>Fun with maths</a:t>
            </a:r>
            <a:r>
              <a:rPr lang="en-GB" sz="1100" kern="1200" dirty="0">
                <a:solidFill>
                  <a:schemeClr val="tx1"/>
                </a:solidFill>
                <a:effectLst/>
                <a:latin typeface="+mn-lt"/>
                <a:ea typeface="+mn-ea"/>
                <a:cs typeface="+mn-cs"/>
              </a:rPr>
              <a:t> – play board or card games, count objects and compare them e.g. you have 3 and I have 4; I have more. Use opportunities at mealtimes e.g. you have 4 carrots on your plate, if you eat one how many will be left? During bath time use toys and containers that encourage filling and pouring; talking about things that are full and empty. When you are out and about draw attention to shapes and numbers in shops or in the street. Sing number rhymes together.</a:t>
            </a:r>
            <a:endParaRPr lang="en-US" sz="1100" kern="1200" dirty="0">
              <a:solidFill>
                <a:schemeClr val="tx1"/>
              </a:solidFill>
              <a:effectLst/>
              <a:latin typeface="+mn-lt"/>
              <a:ea typeface="+mn-ea"/>
              <a:cs typeface="+mn-cs"/>
            </a:endParaRPr>
          </a:p>
          <a:p>
            <a:r>
              <a:rPr lang="en-GB" sz="1100" b="1" kern="1200" dirty="0">
                <a:solidFill>
                  <a:schemeClr val="tx1"/>
                </a:solidFill>
                <a:effectLst/>
                <a:latin typeface="+mn-lt"/>
                <a:ea typeface="+mn-ea"/>
                <a:cs typeface="+mn-cs"/>
              </a:rPr>
              <a:t>Read, tell and make up stories together</a:t>
            </a:r>
            <a:r>
              <a:rPr lang="en-GB" sz="1100" kern="1200" dirty="0">
                <a:solidFill>
                  <a:schemeClr val="tx1"/>
                </a:solidFill>
                <a:effectLst/>
                <a:latin typeface="+mn-lt"/>
                <a:ea typeface="+mn-ea"/>
                <a:cs typeface="+mn-cs"/>
              </a:rPr>
              <a:t>- join the library and share books together, talk about the pictures and the print. Point out words that begin with the same letter as their own name and look for objects that begin with the same sound. Look for signs to read when you are out and about. Have a box available for your child that contains paper, notebooks, old envelopes, glue sticks, scissors and different writing tools, such as pens and pencils</a:t>
            </a:r>
            <a:endParaRPr lang="en-US" sz="1100" kern="1200" dirty="0">
              <a:solidFill>
                <a:schemeClr val="tx1"/>
              </a:solidFill>
              <a:effectLst/>
              <a:latin typeface="+mn-lt"/>
              <a:ea typeface="+mn-ea"/>
              <a:cs typeface="+mn-cs"/>
            </a:endParaRPr>
          </a:p>
          <a:p>
            <a:r>
              <a:rPr lang="en-GB" sz="1100" b="1" kern="1200" dirty="0">
                <a:solidFill>
                  <a:schemeClr val="tx1"/>
                </a:solidFill>
                <a:effectLst/>
                <a:latin typeface="+mn-lt"/>
                <a:ea typeface="+mn-ea"/>
                <a:cs typeface="+mn-cs"/>
              </a:rPr>
              <a:t>Support your child to do things by themselves – </a:t>
            </a:r>
            <a:r>
              <a:rPr lang="en-GB" sz="1100" kern="1200" dirty="0">
                <a:solidFill>
                  <a:schemeClr val="tx1"/>
                </a:solidFill>
                <a:effectLst/>
                <a:latin typeface="+mn-lt"/>
                <a:ea typeface="+mn-ea"/>
                <a:cs typeface="+mn-cs"/>
              </a:rPr>
              <a:t>let children put on their shoes/coats and do them up. Encourage them to wash their own hands, open food packets, use cutlery and say when they need the toilet or a drink.</a:t>
            </a:r>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 </a:t>
            </a:r>
            <a:r>
              <a:rPr lang="en-US" sz="1100" b="1" kern="1200" dirty="0">
                <a:solidFill>
                  <a:schemeClr val="tx1"/>
                </a:solidFill>
                <a:effectLst/>
                <a:latin typeface="+mn-lt"/>
                <a:ea typeface="+mn-ea"/>
                <a:cs typeface="+mn-cs"/>
              </a:rPr>
              <a:t>Encourage social interactions </a:t>
            </a:r>
            <a:r>
              <a:rPr lang="en-US" sz="1100" kern="1200" dirty="0">
                <a:solidFill>
                  <a:schemeClr val="tx1"/>
                </a:solidFill>
                <a:effectLst/>
                <a:latin typeface="+mn-lt"/>
                <a:ea typeface="+mn-ea"/>
                <a:cs typeface="+mn-cs"/>
              </a:rPr>
              <a:t>- </a:t>
            </a:r>
            <a:r>
              <a:rPr lang="en-GB" sz="1100" kern="1200" dirty="0">
                <a:solidFill>
                  <a:schemeClr val="tx1"/>
                </a:solidFill>
                <a:effectLst/>
                <a:latin typeface="+mn-lt"/>
                <a:ea typeface="+mn-ea"/>
                <a:cs typeface="+mn-cs"/>
              </a:rPr>
              <a:t>play together, encourage them to not interrupt, model taking turns and sharing. Model how to ask for something. Arrange times to play with other children. For example, meeting another family at the park </a:t>
            </a:r>
            <a:endParaRPr lang="en-US" sz="11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GB" baseline="0" dirty="0"/>
          </a:p>
        </p:txBody>
      </p:sp>
      <p:sp>
        <p:nvSpPr>
          <p:cNvPr id="4" name="Slide Number Placeholder 3"/>
          <p:cNvSpPr>
            <a:spLocks noGrp="1"/>
          </p:cNvSpPr>
          <p:nvPr>
            <p:ph type="sldNum" sz="quarter" idx="10"/>
          </p:nvPr>
        </p:nvSpPr>
        <p:spPr/>
        <p:txBody>
          <a:bodyPr/>
          <a:lstStyle/>
          <a:p>
            <a:fld id="{53DFBC5D-9444-4997-B900-DD869E0474B9}" type="slidenum">
              <a:rPr lang="en-GB" smtClean="0"/>
              <a:t>14</a:t>
            </a:fld>
            <a:endParaRPr lang="en-GB"/>
          </a:p>
        </p:txBody>
      </p:sp>
    </p:spTree>
    <p:extLst>
      <p:ext uri="{BB962C8B-B14F-4D97-AF65-F5344CB8AC3E}">
        <p14:creationId xmlns:p14="http://schemas.microsoft.com/office/powerpoint/2010/main" val="1431302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Adapt this slide to reflect activities that your school</a:t>
            </a:r>
            <a:r>
              <a:rPr lang="en-US" sz="1200"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provides to support parents/carers to help their child to learn at home. You may want to use photographs of the activities rather than text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Children learn best when we work together. Outline what is expected of parents/</a:t>
            </a:r>
            <a:r>
              <a:rPr lang="en-US" sz="1200" kern="1200" dirty="0" err="1">
                <a:solidFill>
                  <a:schemeClr val="tx1"/>
                </a:solidFill>
                <a:effectLst/>
                <a:latin typeface="+mn-lt"/>
                <a:ea typeface="+mn-ea"/>
                <a:cs typeface="+mn-cs"/>
              </a:rPr>
              <a:t>carers</a:t>
            </a:r>
            <a:r>
              <a:rPr lang="en-US" sz="1200" kern="1200" dirty="0">
                <a:solidFill>
                  <a:schemeClr val="tx1"/>
                </a:solidFill>
                <a:effectLst/>
                <a:latin typeface="+mn-lt"/>
                <a:ea typeface="+mn-ea"/>
                <a:cs typeface="+mn-cs"/>
              </a:rPr>
              <a:t> regarding homework etc.</a:t>
            </a:r>
          </a:p>
          <a:p>
            <a:endParaRPr lang="en-US" dirty="0"/>
          </a:p>
        </p:txBody>
      </p:sp>
      <p:sp>
        <p:nvSpPr>
          <p:cNvPr id="4" name="Slide Number Placeholder 3"/>
          <p:cNvSpPr>
            <a:spLocks noGrp="1"/>
          </p:cNvSpPr>
          <p:nvPr>
            <p:ph type="sldNum" sz="quarter" idx="5"/>
          </p:nvPr>
        </p:nvSpPr>
        <p:spPr/>
        <p:txBody>
          <a:bodyPr/>
          <a:lstStyle/>
          <a:p>
            <a:fld id="{53DFBC5D-9444-4997-B900-DD869E0474B9}" type="slidenum">
              <a:rPr lang="en-GB" smtClean="0"/>
              <a:t>15</a:t>
            </a:fld>
            <a:endParaRPr lang="en-GB"/>
          </a:p>
        </p:txBody>
      </p:sp>
    </p:spTree>
    <p:extLst>
      <p:ext uri="{BB962C8B-B14F-4D97-AF65-F5344CB8AC3E}">
        <p14:creationId xmlns:p14="http://schemas.microsoft.com/office/powerpoint/2010/main" val="2809448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a:t>
            </a:r>
            <a:r>
              <a:rPr lang="en-US" sz="1200" i="1" kern="1200" dirty="0">
                <a:solidFill>
                  <a:schemeClr val="tx1"/>
                </a:solidFill>
                <a:effectLst/>
                <a:latin typeface="+mn-lt"/>
                <a:ea typeface="+mn-ea"/>
                <a:cs typeface="+mn-cs"/>
              </a:rPr>
              <a:t> Insert the name and photo of the </a:t>
            </a:r>
            <a:r>
              <a:rPr lang="en-US" sz="1200" i="1" kern="1200" dirty="0" err="1">
                <a:solidFill>
                  <a:schemeClr val="tx1"/>
                </a:solidFill>
                <a:effectLst/>
                <a:latin typeface="+mn-lt"/>
                <a:ea typeface="+mn-ea"/>
                <a:cs typeface="+mn-cs"/>
              </a:rPr>
              <a:t>SENCo</a:t>
            </a:r>
            <a:endParaRPr lang="en-US" sz="1200" kern="1200" dirty="0">
              <a:solidFill>
                <a:schemeClr val="tx1"/>
              </a:solidFill>
              <a:effectLst/>
              <a:latin typeface="+mn-lt"/>
              <a:ea typeface="+mn-ea"/>
              <a:cs typeface="+mn-cs"/>
            </a:endParaRPr>
          </a:p>
          <a:p>
            <a:r>
              <a:rPr lang="en-US" dirty="0">
                <a:latin typeface="Arial"/>
                <a:cs typeface="Arial"/>
              </a:rPr>
              <a:t>If you are concerned about your child's learning and development discuss this with the class teacher or their key person</a:t>
            </a:r>
          </a:p>
          <a:p>
            <a:r>
              <a:rPr lang="en-US" dirty="0">
                <a:latin typeface="Arial"/>
                <a:cs typeface="Arial"/>
              </a:rPr>
              <a:t>The school's Special Educational Needs Coordinator (</a:t>
            </a:r>
            <a:r>
              <a:rPr lang="en-US" dirty="0" err="1">
                <a:latin typeface="Arial"/>
                <a:cs typeface="Arial"/>
              </a:rPr>
              <a:t>SENCo</a:t>
            </a:r>
            <a:r>
              <a:rPr lang="en-US" dirty="0">
                <a:latin typeface="Arial"/>
                <a:cs typeface="Arial"/>
              </a:rPr>
              <a:t>) supports children who need additional help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Children are helped if they need support with toileting or continence issues</a:t>
            </a:r>
          </a:p>
          <a:p>
            <a:endParaRPr lang="en-US" dirty="0">
              <a:latin typeface="Arial"/>
              <a:cs typeface="Arial"/>
            </a:endParaRPr>
          </a:p>
          <a:p>
            <a:r>
              <a:rPr lang="en-US" sz="1200" kern="1200" dirty="0">
                <a:solidFill>
                  <a:schemeClr val="tx1"/>
                </a:solidFill>
                <a:effectLst/>
                <a:latin typeface="+mn-lt"/>
                <a:ea typeface="+mn-ea"/>
                <a:cs typeface="+mn-cs"/>
              </a:rPr>
              <a:t>Explain that, after consultation with parents/</a:t>
            </a:r>
            <a:r>
              <a:rPr lang="en-US" sz="1200" kern="1200" dirty="0" err="1">
                <a:solidFill>
                  <a:schemeClr val="tx1"/>
                </a:solidFill>
                <a:effectLst/>
                <a:latin typeface="+mn-lt"/>
                <a:ea typeface="+mn-ea"/>
                <a:cs typeface="+mn-cs"/>
              </a:rPr>
              <a:t>carers</a:t>
            </a:r>
            <a:r>
              <a:rPr lang="en-US" sz="1200" kern="1200" dirty="0">
                <a:solidFill>
                  <a:schemeClr val="tx1"/>
                </a:solidFill>
                <a:effectLst/>
                <a:latin typeface="+mn-lt"/>
                <a:ea typeface="+mn-ea"/>
                <a:cs typeface="+mn-cs"/>
              </a:rPr>
              <a:t>, the school/setting can provide a range of additional help for children who need further support with their learning and development, this may include the support of other professionals, individual learning plans and for a small number of children an Education and Health Care Plan (EHCP). Parents are consulted and involved in any discussions and decisions about their child.</a:t>
            </a:r>
          </a:p>
          <a:p>
            <a:pPr fontAlgn="base"/>
            <a:r>
              <a:rPr lang="en-US" sz="1200" kern="1200" dirty="0">
                <a:solidFill>
                  <a:schemeClr val="tx1"/>
                </a:solidFill>
                <a:effectLst/>
                <a:latin typeface="+mn-lt"/>
                <a:ea typeface="+mn-ea"/>
                <a:cs typeface="+mn-cs"/>
              </a:rPr>
              <a:t>Explain how the school/setting helps children with toileting and continence issues. </a:t>
            </a:r>
          </a:p>
          <a:p>
            <a:pPr fontAlgn="base"/>
            <a:r>
              <a:rPr lang="en-US" sz="1200" kern="1200" dirty="0">
                <a:solidFill>
                  <a:schemeClr val="tx1"/>
                </a:solidFill>
                <a:effectLst/>
                <a:latin typeface="+mn-lt"/>
                <a:ea typeface="+mn-ea"/>
                <a:cs typeface="+mn-cs"/>
              </a:rPr>
              <a:t>See the </a:t>
            </a:r>
            <a:r>
              <a:rPr lang="en-US" sz="1200" kern="1200" dirty="0" err="1">
                <a:solidFill>
                  <a:schemeClr val="tx1"/>
                </a:solidFill>
                <a:effectLst/>
                <a:latin typeface="+mn-lt"/>
                <a:ea typeface="+mn-ea"/>
                <a:cs typeface="+mn-cs"/>
              </a:rPr>
              <a:t>HfL</a:t>
            </a:r>
            <a:r>
              <a:rPr lang="en-US" sz="1200" kern="1200" dirty="0">
                <a:solidFill>
                  <a:schemeClr val="tx1"/>
                </a:solidFill>
                <a:effectLst/>
                <a:latin typeface="+mn-lt"/>
                <a:ea typeface="+mn-ea"/>
                <a:cs typeface="+mn-cs"/>
              </a:rPr>
              <a:t> Incontinence Guidance (</a:t>
            </a:r>
            <a:r>
              <a:rPr lang="en-GB" sz="1200" kern="1200" dirty="0">
                <a:solidFill>
                  <a:schemeClr val="tx1"/>
                </a:solidFill>
                <a:effectLst/>
                <a:latin typeface="+mn-lt"/>
                <a:ea typeface="+mn-ea"/>
                <a:cs typeface="+mn-cs"/>
              </a:rPr>
              <a:t>Coping with Incontinence</a:t>
            </a:r>
            <a:r>
              <a:rPr lang="en-US" sz="1200" kern="1200" dirty="0">
                <a:solidFill>
                  <a:schemeClr val="tx1"/>
                </a:solidFill>
                <a:effectLst/>
                <a:latin typeface="+mn-lt"/>
                <a:ea typeface="+mn-ea"/>
                <a:cs typeface="+mn-cs"/>
              </a:rPr>
              <a:t> - </a:t>
            </a:r>
            <a:r>
              <a:rPr lang="en-GB" sz="1200" kern="1200" dirty="0">
                <a:solidFill>
                  <a:schemeClr val="tx1"/>
                </a:solidFill>
                <a:effectLst/>
                <a:latin typeface="+mn-lt"/>
                <a:ea typeface="+mn-ea"/>
                <a:cs typeface="+mn-cs"/>
              </a:rPr>
              <a:t>Supporting children with continence issues in early year’s settings and schools)</a:t>
            </a:r>
            <a:r>
              <a:rPr lang="en-US" sz="1200" kern="1200" dirty="0">
                <a:solidFill>
                  <a:schemeClr val="tx1"/>
                </a:solidFill>
                <a:effectLst/>
                <a:latin typeface="+mn-lt"/>
                <a:ea typeface="+mn-ea"/>
                <a:cs typeface="+mn-cs"/>
              </a:rPr>
              <a:t> which is provided as part of the transition materials.</a:t>
            </a:r>
          </a:p>
          <a:p>
            <a:r>
              <a:rPr lang="en-US" sz="1200" kern="1200" dirty="0">
                <a:solidFill>
                  <a:schemeClr val="tx1"/>
                </a:solidFill>
                <a:effectLst/>
                <a:latin typeface="+mn-lt"/>
                <a:ea typeface="+mn-ea"/>
                <a:cs typeface="+mn-cs"/>
              </a:rPr>
              <a:t> </a:t>
            </a:r>
          </a:p>
          <a:p>
            <a:pPr>
              <a:spcBef>
                <a:spcPct val="20000"/>
              </a:spcBef>
            </a:pPr>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53DFBC5D-9444-4997-B900-DD869E0474B9}" type="slidenum">
              <a:rPr lang="en-GB" smtClean="0"/>
              <a:t>16</a:t>
            </a:fld>
            <a:endParaRPr lang="en-GB"/>
          </a:p>
        </p:txBody>
      </p:sp>
    </p:spTree>
    <p:extLst>
      <p:ext uri="{BB962C8B-B14F-4D97-AF65-F5344CB8AC3E}">
        <p14:creationId xmlns:p14="http://schemas.microsoft.com/office/powerpoint/2010/main" val="3572240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a:t>Universal Free School Meals</a:t>
            </a:r>
          </a:p>
          <a:p>
            <a:r>
              <a:rPr lang="en-GB" baseline="0" dirty="0"/>
              <a:t>Currently, children in Reception, Year 1 and Year 2 in state funded schools receive a free school lunch. This is government-funded and all children are eligible, respective of parental income or situation.</a:t>
            </a:r>
          </a:p>
          <a:p>
            <a:endParaRPr lang="en-GB" baseline="0" dirty="0"/>
          </a:p>
          <a:p>
            <a:r>
              <a:rPr lang="en-GB" baseline="0" dirty="0"/>
              <a:t>Schools receive additional funding for a number of eligible families such as</a:t>
            </a:r>
          </a:p>
          <a:p>
            <a:r>
              <a:rPr lang="en-GB" baseline="0" dirty="0"/>
              <a:t>-   Those with financial implications that qualify for free school meals </a:t>
            </a:r>
            <a:r>
              <a:rPr lang="en-GB" b="1" baseline="0" dirty="0"/>
              <a:t>(you might consider mentioning the national campaign by Marcus </a:t>
            </a:r>
            <a:r>
              <a:rPr lang="en-GB" b="1" baseline="0" dirty="0" err="1"/>
              <a:t>Rashford</a:t>
            </a:r>
            <a:r>
              <a:rPr lang="en-GB" b="1" baseline="0" dirty="0"/>
              <a:t>)</a:t>
            </a:r>
            <a:endParaRPr lang="en-GB" baseline="0" dirty="0"/>
          </a:p>
          <a:p>
            <a:pPr marL="171450" indent="-171450">
              <a:buFontTx/>
              <a:buChar char="-"/>
            </a:pPr>
            <a:r>
              <a:rPr lang="en-GB" baseline="0" dirty="0"/>
              <a:t>Children with families serving in the regular armed forces or have been registered as a ‘service child’ in the school census since 2011 or a child who has lost a parent/carer serving in the armed forces</a:t>
            </a:r>
          </a:p>
          <a:p>
            <a:pPr marL="171450" indent="-171450">
              <a:buFontTx/>
              <a:buChar char="-"/>
            </a:pPr>
            <a:r>
              <a:rPr lang="en-GB" baseline="0" dirty="0"/>
              <a:t>Child looked after by local authority or in private foster care or has been adopted</a:t>
            </a:r>
          </a:p>
          <a:p>
            <a:pPr marL="171450" indent="-171450">
              <a:buFontTx/>
              <a:buChar char="-"/>
            </a:pPr>
            <a:endParaRPr lang="en-GB" baseline="0" dirty="0"/>
          </a:p>
          <a:p>
            <a:pPr marL="0" indent="0">
              <a:buFontTx/>
              <a:buNone/>
            </a:pPr>
            <a:r>
              <a:rPr lang="en-GB" baseline="0" dirty="0"/>
              <a:t>The school require all parents to complete the appropriate form to check eligibility. </a:t>
            </a:r>
            <a:r>
              <a:rPr lang="en-GB" b="1" baseline="0" dirty="0"/>
              <a:t>(Provide at the induction)</a:t>
            </a:r>
            <a:endParaRPr lang="en-GB" baseline="0" dirty="0"/>
          </a:p>
          <a:p>
            <a:pPr marL="0" indent="0">
              <a:buFontTx/>
              <a:buNone/>
            </a:pPr>
            <a:endParaRPr lang="en-GB" baseline="0" dirty="0"/>
          </a:p>
          <a:p>
            <a:pPr marL="0" indent="0">
              <a:buFontTx/>
              <a:buNone/>
            </a:pPr>
            <a:r>
              <a:rPr lang="en-GB" baseline="0" dirty="0"/>
              <a:t>If your child is eligible, we will, in liaison with parents/carers, allocate the funding to improve their educational outcomes. The funding can be used in a range of ways, including providing specialist equipment/services (for example, speech therapy), enrichment opportunities or in-session support. </a:t>
            </a:r>
            <a:r>
              <a:rPr lang="en-GB" b="1" baseline="0" dirty="0"/>
              <a:t>The school is very discreet with the confidential information you provide and they way in which support in provided.</a:t>
            </a:r>
          </a:p>
          <a:p>
            <a:pPr marL="171450" indent="-171450">
              <a:buFontTx/>
              <a:buChar char="-"/>
            </a:pPr>
            <a:endParaRPr lang="en-GB" baseline="0" dirty="0"/>
          </a:p>
          <a:p>
            <a:endParaRPr lang="en-GB" baseline="0" dirty="0"/>
          </a:p>
        </p:txBody>
      </p:sp>
      <p:sp>
        <p:nvSpPr>
          <p:cNvPr id="4" name="Slide Number Placeholder 3"/>
          <p:cNvSpPr>
            <a:spLocks noGrp="1"/>
          </p:cNvSpPr>
          <p:nvPr>
            <p:ph type="sldNum" sz="quarter" idx="10"/>
          </p:nvPr>
        </p:nvSpPr>
        <p:spPr/>
        <p:txBody>
          <a:bodyPr/>
          <a:lstStyle/>
          <a:p>
            <a:fld id="{53DFBC5D-9444-4997-B900-DD869E0474B9}" type="slidenum">
              <a:rPr lang="en-GB" smtClean="0"/>
              <a:t>17</a:t>
            </a:fld>
            <a:endParaRPr lang="en-GB"/>
          </a:p>
        </p:txBody>
      </p:sp>
    </p:spTree>
    <p:extLst>
      <p:ext uri="{BB962C8B-B14F-4D97-AF65-F5344CB8AC3E}">
        <p14:creationId xmlns:p14="http://schemas.microsoft.com/office/powerpoint/2010/main" val="1791403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8750" y="320675"/>
            <a:ext cx="3768725" cy="2825750"/>
          </a:xfrm>
        </p:spPr>
      </p:sp>
      <p:sp>
        <p:nvSpPr>
          <p:cNvPr id="3" name="Notes Placeholder 2"/>
          <p:cNvSpPr>
            <a:spLocks noGrp="1"/>
          </p:cNvSpPr>
          <p:nvPr>
            <p:ph type="body" idx="1"/>
          </p:nvPr>
        </p:nvSpPr>
        <p:spPr>
          <a:xfrm>
            <a:off x="281940" y="3223260"/>
            <a:ext cx="6385560" cy="4777740"/>
          </a:xfrm>
        </p:spPr>
        <p:txBody>
          <a:bodyPr/>
          <a:lstStyle/>
          <a:p>
            <a:r>
              <a:rPr lang="en-GB" sz="1200" b="0" i="1" kern="1200" dirty="0">
                <a:solidFill>
                  <a:schemeClr val="tx1"/>
                </a:solidFill>
                <a:effectLst/>
                <a:latin typeface="+mn-lt"/>
                <a:ea typeface="+mn-ea"/>
                <a:cs typeface="+mn-cs"/>
              </a:rPr>
              <a:t>Go through each point and</a:t>
            </a:r>
            <a:r>
              <a:rPr lang="en-GB" sz="1200" b="0" i="1" kern="1200" baseline="0" dirty="0">
                <a:solidFill>
                  <a:schemeClr val="tx1"/>
                </a:solidFill>
                <a:effectLst/>
                <a:latin typeface="+mn-lt"/>
                <a:ea typeface="+mn-ea"/>
                <a:cs typeface="+mn-cs"/>
              </a:rPr>
              <a:t> give information related to the practice in your school and how you as a school help to keep children safe.</a:t>
            </a:r>
            <a:endParaRPr lang="en-GB" sz="1200" b="0" i="1" kern="1200" dirty="0">
              <a:solidFill>
                <a:schemeClr val="tx1"/>
              </a:solidFill>
              <a:effectLst/>
              <a:latin typeface="+mn-lt"/>
              <a:ea typeface="+mn-ea"/>
              <a:cs typeface="+mn-cs"/>
            </a:endParaRP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Safeguarding/Child protection </a:t>
            </a:r>
            <a:r>
              <a:rPr lang="en-GB" sz="1200" kern="1200" dirty="0">
                <a:solidFill>
                  <a:schemeClr val="tx1"/>
                </a:solidFill>
                <a:effectLst/>
                <a:latin typeface="+mn-lt"/>
                <a:ea typeface="+mn-ea"/>
                <a:cs typeface="+mn-cs"/>
              </a:rPr>
              <a:t> Children have a right to be cared for and protected and that protecting them is everyone’s responsibility.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Explain that it is everyone's duty to respond to concerns about a child's safety. All staff are trained and follow procedures in the schools/settings Child Protection policy (copy on the website).</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Mobile Phones </a:t>
            </a:r>
            <a:r>
              <a:rPr lang="en-US" sz="1200" kern="1200" dirty="0">
                <a:solidFill>
                  <a:schemeClr val="tx1"/>
                </a:solidFill>
                <a:effectLst/>
                <a:latin typeface="+mn-lt"/>
                <a:ea typeface="+mn-ea"/>
                <a:cs typeface="+mn-cs"/>
              </a:rPr>
              <a:t>explain why mobile phones must not be used in school/setting. Talk about why it can be dangerous to share children’s photographs on the internet and your school/setting policy regarding taking photos at school/setting events. Explain how the school/setting keep the children safe when using the internet. Tell parent’s where to find the policy (school/setting website).</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Road safety and parking </a:t>
            </a:r>
            <a:r>
              <a:rPr lang="en-US" sz="1200" kern="1200" dirty="0">
                <a:solidFill>
                  <a:schemeClr val="tx1"/>
                </a:solidFill>
                <a:effectLst/>
                <a:latin typeface="+mn-lt"/>
                <a:ea typeface="+mn-ea"/>
                <a:cs typeface="+mn-cs"/>
              </a:rPr>
              <a:t>– promote walking to school but if using a car explain safe places to park. Talk about teaching children to cross the road safely.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Drop off and collection procedures </a:t>
            </a:r>
            <a:r>
              <a:rPr lang="en-US" sz="1200" kern="1200" dirty="0">
                <a:solidFill>
                  <a:schemeClr val="tx1"/>
                </a:solidFill>
                <a:effectLst/>
                <a:latin typeface="+mn-lt"/>
                <a:ea typeface="+mn-ea"/>
                <a:cs typeface="+mn-cs"/>
              </a:rPr>
              <a:t>- a password is required if unknown adults are collecting. Talk about making sure that gates/doors are closed and ensure that children hold an adult’s hand when leaving the building.</a:t>
            </a:r>
          </a:p>
          <a:p>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Accidents</a:t>
            </a:r>
            <a:r>
              <a:rPr lang="en-US" sz="1200" kern="1200" dirty="0">
                <a:solidFill>
                  <a:schemeClr val="tx1"/>
                </a:solidFill>
                <a:effectLst/>
                <a:latin typeface="+mn-lt"/>
                <a:ea typeface="+mn-ea"/>
                <a:cs typeface="+mn-cs"/>
              </a:rPr>
              <a:t> - explain how the school manage accidents and that first aid is administered in line with the school/setting policy. Talk about the fact that accidents are recorded and how risk assessments are undertaken to manage potential hazards. </a:t>
            </a:r>
          </a:p>
          <a:p>
            <a:r>
              <a:rPr lang="en-US" sz="1200" b="1" kern="1200" dirty="0">
                <a:solidFill>
                  <a:schemeClr val="tx1"/>
                </a:solidFill>
                <a:effectLst/>
                <a:latin typeface="+mn-lt"/>
                <a:ea typeface="+mn-ea"/>
                <a:cs typeface="+mn-cs"/>
              </a:rPr>
              <a:t>Existing injuries </a:t>
            </a:r>
            <a:r>
              <a:rPr lang="en-US" sz="1200" kern="1200" dirty="0">
                <a:solidFill>
                  <a:schemeClr val="tx1"/>
                </a:solidFill>
                <a:effectLst/>
                <a:latin typeface="+mn-lt"/>
                <a:ea typeface="+mn-ea"/>
                <a:cs typeface="+mn-cs"/>
              </a:rPr>
              <a:t>- explain that if a child arrives at school/setting with an injury, as part of safeguarding procedures parents/</a:t>
            </a:r>
            <a:r>
              <a:rPr lang="en-US" sz="1200" kern="1200" dirty="0" err="1">
                <a:solidFill>
                  <a:schemeClr val="tx1"/>
                </a:solidFill>
                <a:effectLst/>
                <a:latin typeface="+mn-lt"/>
                <a:ea typeface="+mn-ea"/>
                <a:cs typeface="+mn-cs"/>
              </a:rPr>
              <a:t>carers</a:t>
            </a:r>
            <a:r>
              <a:rPr lang="en-US" sz="1200" kern="1200" dirty="0">
                <a:solidFill>
                  <a:schemeClr val="tx1"/>
                </a:solidFill>
                <a:effectLst/>
                <a:latin typeface="+mn-lt"/>
                <a:ea typeface="+mn-ea"/>
                <a:cs typeface="+mn-cs"/>
              </a:rPr>
              <a:t> will be asked to complete an 'Existing Injury' 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First Aid </a:t>
            </a:r>
            <a:r>
              <a:rPr lang="en-US" sz="1200" kern="1200" dirty="0">
                <a:solidFill>
                  <a:schemeClr val="tx1"/>
                </a:solidFill>
                <a:effectLst/>
                <a:latin typeface="+mn-lt"/>
                <a:ea typeface="+mn-ea"/>
                <a:cs typeface="+mn-cs"/>
              </a:rPr>
              <a:t>– use your school’s First Aid policy to explain how and when you administer first aid. For example, talk about staff being first aid trained and that parents are asked to sign injury forms.  Reassure parents that they would be contacted regarding any serious injuries that require further medical attention such as a head injury.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err="1">
                <a:solidFill>
                  <a:schemeClr val="tx1"/>
                </a:solidFill>
                <a:effectLst/>
                <a:latin typeface="+mn-lt"/>
                <a:ea typeface="+mn-ea"/>
                <a:cs typeface="+mn-cs"/>
              </a:rPr>
              <a:t>Covid</a:t>
            </a:r>
            <a:r>
              <a:rPr lang="en-US" sz="1200" b="1" kern="1200" dirty="0">
                <a:solidFill>
                  <a:schemeClr val="tx1"/>
                </a:solidFill>
                <a:effectLst/>
                <a:latin typeface="+mn-lt"/>
                <a:ea typeface="+mn-ea"/>
                <a:cs typeface="+mn-cs"/>
              </a:rPr>
              <a:t> 19 – </a:t>
            </a:r>
            <a:r>
              <a:rPr lang="en-US" sz="1200" b="0" kern="1200" dirty="0">
                <a:solidFill>
                  <a:schemeClr val="tx1"/>
                </a:solidFill>
                <a:effectLst/>
                <a:latin typeface="+mn-lt"/>
                <a:ea typeface="+mn-ea"/>
                <a:cs typeface="+mn-cs"/>
              </a:rPr>
              <a:t>Copy</a:t>
            </a:r>
            <a:r>
              <a:rPr lang="en-US" sz="1200" b="0" kern="1200" baseline="0" dirty="0">
                <a:solidFill>
                  <a:schemeClr val="tx1"/>
                </a:solidFill>
                <a:effectLst/>
                <a:latin typeface="+mn-lt"/>
                <a:ea typeface="+mn-ea"/>
                <a:cs typeface="+mn-cs"/>
              </a:rPr>
              <a:t> this slide and share your current procedures for Covid-19</a:t>
            </a:r>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a:p>
            <a:endParaRPr lang="en-GB" dirty="0"/>
          </a:p>
          <a:p>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18</a:t>
            </a:fld>
            <a:endParaRPr lang="en-GB"/>
          </a:p>
        </p:txBody>
      </p:sp>
    </p:spTree>
    <p:extLst>
      <p:ext uri="{BB962C8B-B14F-4D97-AF65-F5344CB8AC3E}">
        <p14:creationId xmlns:p14="http://schemas.microsoft.com/office/powerpoint/2010/main" val="2575030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49438" y="249238"/>
            <a:ext cx="3189287" cy="2392362"/>
          </a:xfrm>
        </p:spPr>
      </p:sp>
      <p:sp>
        <p:nvSpPr>
          <p:cNvPr id="3" name="Notes Placeholder 2"/>
          <p:cNvSpPr>
            <a:spLocks noGrp="1"/>
          </p:cNvSpPr>
          <p:nvPr>
            <p:ph type="body" idx="1"/>
          </p:nvPr>
        </p:nvSpPr>
        <p:spPr>
          <a:xfrm>
            <a:off x="403860" y="2727960"/>
            <a:ext cx="6278880" cy="432816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i="1" kern="1200" dirty="0">
                <a:solidFill>
                  <a:schemeClr val="tx1"/>
                </a:solidFill>
                <a:effectLst/>
              </a:rPr>
              <a:t>Go through each point and</a:t>
            </a:r>
            <a:r>
              <a:rPr lang="en-GB" sz="1100" b="0" i="1" kern="1200" baseline="0" dirty="0">
                <a:solidFill>
                  <a:schemeClr val="tx1"/>
                </a:solidFill>
                <a:effectLst/>
              </a:rPr>
              <a:t> give information on how parents/carers can help support the school to keep children safe</a:t>
            </a:r>
            <a:endParaRPr lang="en-GB" sz="1100" b="0" i="1" kern="1200" dirty="0">
              <a:solidFill>
                <a:schemeClr val="tx1"/>
              </a:solidFill>
              <a:effectLst/>
            </a:endParaRPr>
          </a:p>
          <a:p>
            <a:r>
              <a:rPr lang="en-US" sz="1100" b="1" kern="1200" dirty="0">
                <a:solidFill>
                  <a:schemeClr val="tx1"/>
                </a:solidFill>
                <a:effectLst/>
              </a:rPr>
              <a:t>Children who are unwell </a:t>
            </a:r>
            <a:r>
              <a:rPr lang="en-US" sz="1100" kern="1200" dirty="0">
                <a:solidFill>
                  <a:schemeClr val="tx1"/>
                </a:solidFill>
                <a:effectLst/>
              </a:rPr>
              <a:t>– explain the school policy keep a child off school at least 48 hours after the last attack of vomiting and diarrhea (quote NHS guidelines) informing the school/setting regarding contagious/infectious illnesses</a:t>
            </a:r>
          </a:p>
          <a:p>
            <a:r>
              <a:rPr lang="en-US" sz="1100" kern="1200" dirty="0">
                <a:solidFill>
                  <a:schemeClr val="tx1"/>
                </a:solidFill>
                <a:effectLst/>
              </a:rPr>
              <a:t> </a:t>
            </a:r>
            <a:r>
              <a:rPr lang="en-US" sz="1100" b="1" kern="1200" dirty="0">
                <a:solidFill>
                  <a:schemeClr val="tx1"/>
                </a:solidFill>
                <a:effectLst/>
              </a:rPr>
              <a:t>Medication </a:t>
            </a:r>
            <a:r>
              <a:rPr lang="en-US" sz="1100" kern="1200" dirty="0">
                <a:solidFill>
                  <a:schemeClr val="tx1"/>
                </a:solidFill>
                <a:effectLst/>
              </a:rPr>
              <a:t>–policy on administering medication (for example, antibiotics or paracetamol) parents/</a:t>
            </a:r>
            <a:r>
              <a:rPr lang="en-US" sz="1100" kern="1200" dirty="0" err="1">
                <a:solidFill>
                  <a:schemeClr val="tx1"/>
                </a:solidFill>
                <a:effectLst/>
              </a:rPr>
              <a:t>carers</a:t>
            </a:r>
            <a:r>
              <a:rPr lang="en-US" sz="1100" kern="1200" dirty="0">
                <a:solidFill>
                  <a:schemeClr val="tx1"/>
                </a:solidFill>
                <a:effectLst/>
              </a:rPr>
              <a:t> responsibility to inform the school if their child is taking or requires any type of medication. </a:t>
            </a:r>
          </a:p>
          <a:p>
            <a:r>
              <a:rPr lang="en-US" sz="1100" kern="1200" dirty="0">
                <a:solidFill>
                  <a:schemeClr val="tx1"/>
                </a:solidFill>
                <a:effectLst/>
              </a:rPr>
              <a:t> </a:t>
            </a:r>
            <a:r>
              <a:rPr lang="en-US" sz="1100" b="1" kern="1200" dirty="0">
                <a:solidFill>
                  <a:schemeClr val="tx1"/>
                </a:solidFill>
                <a:effectLst/>
              </a:rPr>
              <a:t>Individual medical needs </a:t>
            </a:r>
            <a:r>
              <a:rPr lang="en-US" sz="1100" kern="1200" dirty="0">
                <a:solidFill>
                  <a:schemeClr val="tx1"/>
                </a:solidFill>
                <a:effectLst/>
              </a:rPr>
              <a:t>–vital for parents to share information about their child’s individual medical needs such as allergies so that a Health Care Plan (HCP) can be completed with the parent/</a:t>
            </a:r>
            <a:r>
              <a:rPr lang="en-US" sz="1100" kern="1200" dirty="0" err="1">
                <a:solidFill>
                  <a:schemeClr val="tx1"/>
                </a:solidFill>
                <a:effectLst/>
              </a:rPr>
              <a:t>carer</a:t>
            </a:r>
            <a:endParaRPr lang="en-US" sz="1100" kern="1200" dirty="0">
              <a:solidFill>
                <a:schemeClr val="tx1"/>
              </a:solidFill>
              <a:effectLst/>
            </a:endParaRPr>
          </a:p>
          <a:p>
            <a:r>
              <a:rPr lang="en-GB" sz="1100" kern="1200" dirty="0">
                <a:solidFill>
                  <a:schemeClr val="tx1"/>
                </a:solidFill>
                <a:effectLst/>
              </a:rPr>
              <a:t>Explain the </a:t>
            </a:r>
            <a:r>
              <a:rPr lang="en-GB" sz="1100" b="1" kern="1200" dirty="0">
                <a:solidFill>
                  <a:schemeClr val="tx1"/>
                </a:solidFill>
                <a:effectLst/>
              </a:rPr>
              <a:t>healthy eating policy </a:t>
            </a:r>
            <a:r>
              <a:rPr lang="en-GB" sz="1100" kern="1200" dirty="0">
                <a:solidFill>
                  <a:schemeClr val="tx1"/>
                </a:solidFill>
                <a:effectLst/>
              </a:rPr>
              <a:t>and share examples of a healthy packed lunch. Remind parents to name lunch bags, containers etc. Talk about arrangements for snack in the early years and whether parents contribute. Explain the school’s procedures for children accessing drinks of water. Talk about the policy regarding bringing in food for a child’s birthday. </a:t>
            </a:r>
            <a:endParaRPr lang="en-US" sz="1100" kern="1200" dirty="0">
              <a:solidFill>
                <a:schemeClr val="tx1"/>
              </a:solidFill>
              <a:effectLst/>
            </a:endParaRPr>
          </a:p>
          <a:p>
            <a:r>
              <a:rPr lang="en-GB" sz="1100" kern="1200" dirty="0">
                <a:solidFill>
                  <a:schemeClr val="tx1"/>
                </a:solidFill>
                <a:effectLst/>
              </a:rPr>
              <a:t>Discuss possible </a:t>
            </a:r>
            <a:r>
              <a:rPr lang="en-GB" sz="1100" b="1" kern="1200" dirty="0">
                <a:solidFill>
                  <a:schemeClr val="tx1"/>
                </a:solidFill>
                <a:effectLst/>
              </a:rPr>
              <a:t>allergies </a:t>
            </a:r>
            <a:r>
              <a:rPr lang="en-GB" sz="1100" kern="1200" dirty="0">
                <a:solidFill>
                  <a:schemeClr val="tx1"/>
                </a:solidFill>
                <a:effectLst/>
              </a:rPr>
              <a:t>and how these are managed in school. For example, a ‘no nut policy.’ Other dietary requirements such as dairy/religious/veganism</a:t>
            </a:r>
          </a:p>
          <a:p>
            <a:r>
              <a:rPr lang="en-US" sz="1100" kern="1200" dirty="0">
                <a:solidFill>
                  <a:schemeClr val="tx1"/>
                </a:solidFill>
                <a:effectLst/>
              </a:rPr>
              <a:t>Emphasise the importance of </a:t>
            </a:r>
            <a:r>
              <a:rPr lang="en-US" sz="1100" b="1" kern="1200" dirty="0">
                <a:solidFill>
                  <a:schemeClr val="tx1"/>
                </a:solidFill>
                <a:effectLst/>
              </a:rPr>
              <a:t>regular attendance</a:t>
            </a:r>
            <a:r>
              <a:rPr lang="en-US" sz="1100" kern="1200" dirty="0">
                <a:solidFill>
                  <a:schemeClr val="tx1"/>
                </a:solidFill>
                <a:effectLst/>
              </a:rPr>
              <a:t>, 96% attendance expected. Explain how it helps children to have a good routine and that children who attend regularly, settle more easily and make better progress with learning and development. </a:t>
            </a:r>
          </a:p>
          <a:p>
            <a:r>
              <a:rPr lang="en-US" sz="1100" kern="1200" dirty="0">
                <a:solidFill>
                  <a:schemeClr val="tx1"/>
                </a:solidFill>
                <a:effectLst/>
              </a:rPr>
              <a:t>Children can sometimes be unwell and in which case they need to rest at home.</a:t>
            </a:r>
          </a:p>
          <a:p>
            <a:r>
              <a:rPr lang="en-US" sz="1100" kern="1200" dirty="0">
                <a:solidFill>
                  <a:schemeClr val="tx1"/>
                </a:solidFill>
                <a:effectLst/>
              </a:rPr>
              <a:t>Explain the school’s/setting’s procedures and policy regarding the parent’s responsibility in alerting the school/setting if a child is absent or if they change address and contact details. </a:t>
            </a:r>
          </a:p>
          <a:p>
            <a:r>
              <a:rPr lang="en-US" sz="1100" kern="1200" dirty="0">
                <a:solidFill>
                  <a:schemeClr val="tx1"/>
                </a:solidFill>
                <a:effectLst/>
              </a:rPr>
              <a:t>Talk about how parents will be informed about their child’s attendance and any incentives for good attendance</a:t>
            </a:r>
            <a:r>
              <a:rPr lang="en-US" sz="1100" kern="1200" baseline="0" dirty="0">
                <a:solidFill>
                  <a:schemeClr val="tx1"/>
                </a:solidFill>
                <a:effectLst/>
              </a:rPr>
              <a:t> (if applicable)</a:t>
            </a:r>
            <a:r>
              <a:rPr lang="en-US" sz="1100" kern="1200" dirty="0">
                <a:solidFill>
                  <a:schemeClr val="tx1"/>
                </a:solidFill>
                <a:effectLst/>
              </a:rPr>
              <a:t> </a:t>
            </a:r>
          </a:p>
          <a:p>
            <a:r>
              <a:rPr lang="en-US" sz="1100" b="1" kern="1200" dirty="0">
                <a:solidFill>
                  <a:schemeClr val="tx1"/>
                </a:solidFill>
                <a:effectLst/>
              </a:rPr>
              <a:t>Uniform</a:t>
            </a:r>
            <a:r>
              <a:rPr lang="en-US" sz="1100" kern="1200" dirty="0">
                <a:solidFill>
                  <a:schemeClr val="tx1"/>
                </a:solidFill>
                <a:effectLst/>
              </a:rPr>
              <a:t> –what is needed and where it can be purchased, including a book and PE bags (some families new to our education system may not know what is expected). Alert parents to the availability of secondhand uniform. Talk about suitable types of shoes and that all clothing must be named including footwear, coats, scarves and gloves.  </a:t>
            </a:r>
          </a:p>
          <a:p>
            <a:r>
              <a:rPr lang="en-US" sz="1100" b="1" kern="1200" dirty="0">
                <a:solidFill>
                  <a:schemeClr val="tx1"/>
                </a:solidFill>
                <a:effectLst/>
              </a:rPr>
              <a:t>Wellington boots </a:t>
            </a:r>
            <a:r>
              <a:rPr lang="en-US" sz="1100" kern="1200" dirty="0">
                <a:solidFill>
                  <a:schemeClr val="tx1"/>
                </a:solidFill>
                <a:effectLst/>
              </a:rPr>
              <a:t>–to be kept at school/setting as children play outside in all weathers (including the rain). These must be named.  </a:t>
            </a:r>
          </a:p>
          <a:p>
            <a:r>
              <a:rPr lang="en-US" sz="1100" b="1" kern="1200" dirty="0">
                <a:solidFill>
                  <a:schemeClr val="tx1"/>
                </a:solidFill>
                <a:effectLst/>
              </a:rPr>
              <a:t>Outdoor policy </a:t>
            </a:r>
            <a:r>
              <a:rPr lang="en-US" sz="1100" kern="1200" dirty="0">
                <a:solidFill>
                  <a:schemeClr val="tx1"/>
                </a:solidFill>
                <a:effectLst/>
              </a:rPr>
              <a:t>- Clothes for cold weather – emphasis the importance of outdoor learning and that that there is no such thing as unsuitable weather just unsuitable clothing. Give examples of appropriate clothing for outdoor play in cold weather.  </a:t>
            </a:r>
          </a:p>
          <a:p>
            <a:r>
              <a:rPr lang="en-US" sz="1100" b="1" kern="1200" dirty="0">
                <a:solidFill>
                  <a:schemeClr val="tx1"/>
                </a:solidFill>
                <a:effectLst/>
              </a:rPr>
              <a:t>Clothes for warm weather </a:t>
            </a:r>
            <a:r>
              <a:rPr lang="en-US" sz="1100" kern="1200" dirty="0">
                <a:solidFill>
                  <a:schemeClr val="tx1"/>
                </a:solidFill>
                <a:effectLst/>
              </a:rPr>
              <a:t>– explain the school/setting’s sunscreen policy. Advise parents to provide sunhats, cotton clothing that protects the child’s arms. Explain how children have access to drinks of water. </a:t>
            </a:r>
          </a:p>
          <a:p>
            <a:r>
              <a:rPr lang="en-US" sz="1100" b="1" kern="1200" dirty="0">
                <a:solidFill>
                  <a:schemeClr val="tx1"/>
                </a:solidFill>
                <a:effectLst/>
              </a:rPr>
              <a:t>Remind parents that everything needs to be named</a:t>
            </a:r>
            <a:r>
              <a:rPr lang="en-US" sz="1100" kern="1200" dirty="0">
                <a:solidFill>
                  <a:schemeClr val="tx1"/>
                </a:solidFill>
                <a:effectLst/>
              </a:rPr>
              <a:t>.</a:t>
            </a:r>
          </a:p>
          <a:p>
            <a:endParaRPr lang="en-US" sz="1100" kern="1200" dirty="0">
              <a:solidFill>
                <a:schemeClr val="tx1"/>
              </a:solidFill>
              <a:effectLst/>
            </a:endParaRPr>
          </a:p>
          <a:p>
            <a:endParaRPr lang="en-US" sz="1100" kern="1200" dirty="0">
              <a:solidFill>
                <a:schemeClr val="tx1"/>
              </a:solidFill>
              <a:effectLst/>
            </a:endParaRPr>
          </a:p>
          <a:p>
            <a:endParaRPr lang="en-GB" sz="1100" dirty="0"/>
          </a:p>
        </p:txBody>
      </p:sp>
      <p:sp>
        <p:nvSpPr>
          <p:cNvPr id="4" name="Slide Number Placeholder 3"/>
          <p:cNvSpPr>
            <a:spLocks noGrp="1"/>
          </p:cNvSpPr>
          <p:nvPr>
            <p:ph type="sldNum" sz="quarter" idx="10"/>
          </p:nvPr>
        </p:nvSpPr>
        <p:spPr/>
        <p:txBody>
          <a:bodyPr/>
          <a:lstStyle/>
          <a:p>
            <a:fld id="{53DFBC5D-9444-4997-B900-DD869E0474B9}" type="slidenum">
              <a:rPr lang="en-GB" smtClean="0"/>
              <a:t>19</a:t>
            </a:fld>
            <a:endParaRPr lang="en-GB"/>
          </a:p>
        </p:txBody>
      </p:sp>
    </p:spTree>
    <p:extLst>
      <p:ext uri="{BB962C8B-B14F-4D97-AF65-F5344CB8AC3E}">
        <p14:creationId xmlns:p14="http://schemas.microsoft.com/office/powerpoint/2010/main" val="3683688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t>Insert own school photos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a:p>
            <a:pPr lvl="0"/>
            <a:r>
              <a:rPr lang="en-US" sz="1200" kern="1200" dirty="0">
                <a:solidFill>
                  <a:schemeClr val="tx1"/>
                </a:solidFill>
                <a:effectLst/>
                <a:latin typeface="+mn-lt"/>
                <a:ea typeface="+mn-ea"/>
                <a:cs typeface="+mn-cs"/>
              </a:rPr>
              <a:t>The curriculum for every child under the age of 5</a:t>
            </a:r>
          </a:p>
          <a:p>
            <a:pPr lvl="0"/>
            <a:endParaRPr lang="en-US"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Parents as partners</a:t>
            </a:r>
          </a:p>
          <a:p>
            <a:pPr lvl="0"/>
            <a:endParaRPr lang="en-US"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What this school does specifically – policies, expectations </a:t>
            </a:r>
            <a:r>
              <a:rPr lang="en-GB" sz="1200" kern="1200" dirty="0" err="1">
                <a:solidFill>
                  <a:schemeClr val="tx1"/>
                </a:solidFill>
                <a:effectLst/>
                <a:latin typeface="+mn-lt"/>
                <a:ea typeface="+mn-ea"/>
                <a:cs typeface="+mn-cs"/>
              </a:rPr>
              <a:t>etc</a:t>
            </a:r>
            <a:endParaRPr lang="en-GB" sz="12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marL="0" indent="0">
              <a:buNone/>
            </a:pPr>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2</a:t>
            </a:fld>
            <a:endParaRPr lang="en-GB"/>
          </a:p>
        </p:txBody>
      </p:sp>
    </p:spTree>
    <p:extLst>
      <p:ext uri="{BB962C8B-B14F-4D97-AF65-F5344CB8AC3E}">
        <p14:creationId xmlns:p14="http://schemas.microsoft.com/office/powerpoint/2010/main" val="2982148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kern="1200" dirty="0">
                <a:solidFill>
                  <a:schemeClr val="tx1"/>
                </a:solidFill>
                <a:effectLst/>
                <a:latin typeface="+mn-lt"/>
                <a:ea typeface="+mn-ea"/>
                <a:cs typeface="+mn-cs"/>
              </a:rPr>
              <a:t>Edit to suit what is in place in your school/setting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kern="1200" dirty="0">
                <a:solidFill>
                  <a:schemeClr val="tx1"/>
                </a:solidFill>
                <a:effectLst/>
                <a:latin typeface="+mn-lt"/>
                <a:ea typeface="+mn-ea"/>
                <a:cs typeface="+mn-cs"/>
              </a:rPr>
              <a:t>Add your website</a:t>
            </a:r>
            <a:r>
              <a:rPr lang="en-GB" sz="1200" b="1" i="1" kern="1200" baseline="0" dirty="0">
                <a:solidFill>
                  <a:schemeClr val="tx1"/>
                </a:solidFill>
                <a:effectLst/>
                <a:latin typeface="+mn-lt"/>
                <a:ea typeface="+mn-ea"/>
                <a:cs typeface="+mn-cs"/>
              </a:rPr>
              <a:t> address, </a:t>
            </a:r>
            <a:r>
              <a:rPr lang="en-GB" sz="1200" b="1" i="1" kern="1200" baseline="0" dirty="0" err="1">
                <a:solidFill>
                  <a:schemeClr val="tx1"/>
                </a:solidFill>
                <a:effectLst/>
                <a:latin typeface="+mn-lt"/>
                <a:ea typeface="+mn-ea"/>
                <a:cs typeface="+mn-cs"/>
              </a:rPr>
              <a:t>facebook</a:t>
            </a:r>
            <a:r>
              <a:rPr lang="en-GB" sz="1200" b="1" i="1" kern="1200" baseline="0" dirty="0">
                <a:solidFill>
                  <a:schemeClr val="tx1"/>
                </a:solidFill>
                <a:effectLst/>
                <a:latin typeface="+mn-lt"/>
                <a:ea typeface="+mn-ea"/>
                <a:cs typeface="+mn-cs"/>
              </a:rPr>
              <a:t> page, twitter account details </a:t>
            </a:r>
            <a:endParaRPr lang="en-US" sz="1200" b="1" kern="1200" dirty="0">
              <a:solidFill>
                <a:schemeClr val="tx1"/>
              </a:solidFill>
              <a:effectLst/>
              <a:latin typeface="+mn-lt"/>
              <a:ea typeface="+mn-ea"/>
              <a:cs typeface="+mn-cs"/>
            </a:endParaRPr>
          </a:p>
          <a:p>
            <a:endParaRPr lang="en-GB" i="1" dirty="0"/>
          </a:p>
        </p:txBody>
      </p:sp>
      <p:sp>
        <p:nvSpPr>
          <p:cNvPr id="4" name="Slide Number Placeholder 3"/>
          <p:cNvSpPr>
            <a:spLocks noGrp="1"/>
          </p:cNvSpPr>
          <p:nvPr>
            <p:ph type="sldNum" sz="quarter" idx="10"/>
          </p:nvPr>
        </p:nvSpPr>
        <p:spPr/>
        <p:txBody>
          <a:bodyPr/>
          <a:lstStyle/>
          <a:p>
            <a:fld id="{53DFBC5D-9444-4997-B900-DD869E0474B9}" type="slidenum">
              <a:rPr lang="en-GB" smtClean="0"/>
              <a:t>20</a:t>
            </a:fld>
            <a:endParaRPr lang="en-GB"/>
          </a:p>
        </p:txBody>
      </p:sp>
    </p:spTree>
    <p:extLst>
      <p:ext uri="{BB962C8B-B14F-4D97-AF65-F5344CB8AC3E}">
        <p14:creationId xmlns:p14="http://schemas.microsoft.com/office/powerpoint/2010/main" val="2356865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Link to activities in toolkit and describe some </a:t>
            </a:r>
            <a:r>
              <a:rPr lang="en-GB" dirty="0" err="1"/>
              <a:t>eg</a:t>
            </a:r>
            <a:r>
              <a:rPr lang="en-GB" dirty="0"/>
              <a:t> treasure hunt or getting ready</a:t>
            </a:r>
            <a:r>
              <a:rPr lang="en-GB" baseline="0" dirty="0"/>
              <a:t> for school</a:t>
            </a:r>
          </a:p>
          <a:p>
            <a:endParaRPr lang="en-GB" baseline="0" dirty="0"/>
          </a:p>
          <a:p>
            <a:r>
              <a:rPr lang="en-GB" baseline="0" dirty="0"/>
              <a:t>Mention family centres and library reading challenge</a:t>
            </a:r>
          </a:p>
          <a:p>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21</a:t>
            </a:fld>
            <a:endParaRPr lang="en-GB"/>
          </a:p>
        </p:txBody>
      </p:sp>
    </p:spTree>
    <p:extLst>
      <p:ext uri="{BB962C8B-B14F-4D97-AF65-F5344CB8AC3E}">
        <p14:creationId xmlns:p14="http://schemas.microsoft.com/office/powerpoint/2010/main" val="1671962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Activity - </a:t>
            </a:r>
            <a:r>
              <a:rPr lang="en-GB" sz="1200" kern="1200" dirty="0">
                <a:solidFill>
                  <a:schemeClr val="tx1"/>
                </a:solidFill>
                <a:effectLst/>
                <a:latin typeface="+mn-lt"/>
                <a:ea typeface="+mn-ea"/>
                <a:cs typeface="+mn-cs"/>
              </a:rPr>
              <a:t>Ask parents to complete the </a:t>
            </a:r>
            <a:r>
              <a:rPr lang="en-GB" sz="1200" b="1" i="1" kern="1200" dirty="0">
                <a:solidFill>
                  <a:schemeClr val="tx1"/>
                </a:solidFill>
                <a:effectLst/>
                <a:latin typeface="+mn-lt"/>
                <a:ea typeface="+mn-ea"/>
                <a:cs typeface="+mn-cs"/>
              </a:rPr>
              <a:t>after </a:t>
            </a:r>
            <a:r>
              <a:rPr lang="en-GB" sz="1200" kern="1200" dirty="0">
                <a:solidFill>
                  <a:schemeClr val="tx1"/>
                </a:solidFill>
                <a:effectLst/>
                <a:latin typeface="+mn-lt"/>
                <a:ea typeface="+mn-ea"/>
                <a:cs typeface="+mn-cs"/>
              </a:rPr>
              <a:t>section of the evaluation form and to add any comments below. Evaluations are anonymous, remind them to leave the form for you before they leave.</a:t>
            </a:r>
            <a:endParaRPr lang="en-US"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22</a:t>
            </a:fld>
            <a:endParaRPr lang="en-GB"/>
          </a:p>
        </p:txBody>
      </p:sp>
    </p:spTree>
    <p:extLst>
      <p:ext uri="{BB962C8B-B14F-4D97-AF65-F5344CB8AC3E}">
        <p14:creationId xmlns:p14="http://schemas.microsoft.com/office/powerpoint/2010/main" val="2282969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Activity </a:t>
            </a:r>
            <a:r>
              <a:rPr lang="en-GB" sz="1200" kern="1200" dirty="0">
                <a:solidFill>
                  <a:schemeClr val="tx1"/>
                </a:solidFill>
                <a:effectLst/>
                <a:latin typeface="+mn-lt"/>
                <a:ea typeface="+mn-ea"/>
                <a:cs typeface="+mn-cs"/>
              </a:rPr>
              <a:t>Encourage parents to take photos that can be shared with their child. Ensure that photos/information of children are removed/covered in the setting</a:t>
            </a:r>
            <a:endParaRPr lang="en-US"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23</a:t>
            </a:fld>
            <a:endParaRPr lang="en-GB"/>
          </a:p>
        </p:txBody>
      </p:sp>
    </p:spTree>
    <p:extLst>
      <p:ext uri="{BB962C8B-B14F-4D97-AF65-F5344CB8AC3E}">
        <p14:creationId xmlns:p14="http://schemas.microsoft.com/office/powerpoint/2010/main" val="36117702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Ensure you have 10 minutes for any questions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Remind parents that if something is worrying them now or when then child starts school/nursery it is important that they discuss their concerns with the class teacher or child’s key person. </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If you have any questions personal to your family there will be an opportunity to ask these at the home visit or at a specially arranged meeting.</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Mention use of parent volunteers and how</a:t>
            </a:r>
            <a:r>
              <a:rPr lang="en-GB" sz="1200" b="1" kern="1200" baseline="0" dirty="0">
                <a:solidFill>
                  <a:schemeClr val="tx1"/>
                </a:solidFill>
                <a:effectLst/>
                <a:latin typeface="+mn-lt"/>
                <a:ea typeface="+mn-ea"/>
                <a:cs typeface="+mn-cs"/>
              </a:rPr>
              <a:t> you welcome this but DBS clearance will need to be completed. Explain how they could do this if anyone shows interest.</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24</a:t>
            </a:fld>
            <a:endParaRPr lang="en-GB"/>
          </a:p>
        </p:txBody>
      </p:sp>
    </p:spTree>
    <p:extLst>
      <p:ext uri="{BB962C8B-B14F-4D97-AF65-F5344CB8AC3E}">
        <p14:creationId xmlns:p14="http://schemas.microsoft.com/office/powerpoint/2010/main" val="17789264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Insert important dates for example</a:t>
            </a:r>
            <a:r>
              <a:rPr lang="en-GB" sz="1200" b="1" kern="1200" baseline="0" dirty="0">
                <a:solidFill>
                  <a:schemeClr val="tx1"/>
                </a:solidFill>
                <a:effectLst/>
                <a:latin typeface="+mn-lt"/>
                <a:ea typeface="+mn-ea"/>
                <a:cs typeface="+mn-cs"/>
              </a:rPr>
              <a:t>   transition visit dates; sports day; any future parent events </a:t>
            </a:r>
          </a:p>
          <a:p>
            <a:endParaRPr lang="en-GB" sz="1200" b="1" kern="1200" baseline="0" dirty="0">
              <a:solidFill>
                <a:schemeClr val="tx1"/>
              </a:solidFill>
              <a:effectLst/>
              <a:latin typeface="+mn-lt"/>
              <a:ea typeface="+mn-ea"/>
              <a:cs typeface="+mn-cs"/>
            </a:endParaRPr>
          </a:p>
          <a:p>
            <a:r>
              <a:rPr lang="en-GB" sz="1200" b="1" kern="1200" baseline="0" dirty="0">
                <a:solidFill>
                  <a:schemeClr val="tx1"/>
                </a:solidFill>
                <a:effectLst/>
                <a:latin typeface="+mn-lt"/>
                <a:ea typeface="+mn-ea"/>
                <a:cs typeface="+mn-cs"/>
              </a:rPr>
              <a:t>Consider hosting curriculum workshops in the autumn term with the final weekly routine highlighting P.E. days etc. and focusing on supporting specific areas of learning such as phonics, early reading and writing and early maths</a:t>
            </a: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25</a:t>
            </a:fld>
            <a:endParaRPr lang="en-GB"/>
          </a:p>
        </p:txBody>
      </p:sp>
    </p:spTree>
    <p:extLst>
      <p:ext uri="{BB962C8B-B14F-4D97-AF65-F5344CB8AC3E}">
        <p14:creationId xmlns:p14="http://schemas.microsoft.com/office/powerpoint/2010/main" val="15547031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i="0" kern="1200" dirty="0">
                <a:effectLst/>
              </a:rPr>
              <a:t>Insert the name of your school/setting. </a:t>
            </a:r>
          </a:p>
          <a:p>
            <a:endParaRPr lang="en-GB"/>
          </a:p>
          <a:p>
            <a:r>
              <a:rPr lang="en-GB" sz="1200" i="0" kern="1200">
                <a:effectLst/>
              </a:rPr>
              <a:t>Photos </a:t>
            </a:r>
            <a:r>
              <a:rPr lang="en-GB" sz="1200" i="0" kern="1200" dirty="0">
                <a:effectLst/>
              </a:rPr>
              <a:t>of your own school/setting can be inserted</a:t>
            </a:r>
            <a:endParaRPr lang="en-GB" i="0" dirty="0"/>
          </a:p>
        </p:txBody>
      </p:sp>
      <p:sp>
        <p:nvSpPr>
          <p:cNvPr id="4" name="Slide Number Placeholder 3"/>
          <p:cNvSpPr>
            <a:spLocks noGrp="1"/>
          </p:cNvSpPr>
          <p:nvPr>
            <p:ph type="sldNum" sz="quarter" idx="10"/>
          </p:nvPr>
        </p:nvSpPr>
        <p:spPr/>
        <p:txBody>
          <a:bodyPr/>
          <a:lstStyle/>
          <a:p>
            <a:fld id="{B3F086D0-CDEB-4BB0-BBB2-D10C00399E42}" type="slidenum">
              <a:rPr lang="en-GB" smtClean="0"/>
              <a:pPr/>
              <a:t>26</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Activity - </a:t>
            </a:r>
            <a:r>
              <a:rPr lang="en-GB" sz="1200" kern="1200" dirty="0">
                <a:solidFill>
                  <a:schemeClr val="tx1"/>
                </a:solidFill>
                <a:effectLst/>
                <a:latin typeface="+mn-lt"/>
                <a:ea typeface="+mn-ea"/>
                <a:cs typeface="+mn-cs"/>
              </a:rPr>
              <a:t>Ask parents to complete the </a:t>
            </a:r>
            <a:r>
              <a:rPr lang="en-GB" sz="1200" b="1" kern="1200" dirty="0">
                <a:solidFill>
                  <a:schemeClr val="tx1"/>
                </a:solidFill>
                <a:effectLst/>
                <a:latin typeface="+mn-lt"/>
                <a:ea typeface="+mn-ea"/>
                <a:cs typeface="+mn-cs"/>
              </a:rPr>
              <a:t>before </a:t>
            </a:r>
            <a:r>
              <a:rPr lang="en-GB" sz="1200" kern="1200" dirty="0">
                <a:solidFill>
                  <a:schemeClr val="tx1"/>
                </a:solidFill>
                <a:effectLst/>
                <a:latin typeface="+mn-lt"/>
                <a:ea typeface="+mn-ea"/>
                <a:cs typeface="+mn-cs"/>
              </a:rPr>
              <a:t>section of evaluation form.</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Provide an option for parents to do this when</a:t>
            </a:r>
            <a:r>
              <a:rPr lang="en-GB" sz="1200" b="1" kern="1200" baseline="0" dirty="0">
                <a:solidFill>
                  <a:schemeClr val="tx1"/>
                </a:solidFill>
                <a:effectLst/>
                <a:latin typeface="+mn-lt"/>
                <a:ea typeface="+mn-ea"/>
                <a:cs typeface="+mn-cs"/>
              </a:rPr>
              <a:t> they arrive as you welcome them and then do not include in the PowerPoint </a:t>
            </a:r>
          </a:p>
          <a:p>
            <a:endParaRPr lang="en-GB" sz="1200" b="1" kern="1200" baseline="0" dirty="0">
              <a:solidFill>
                <a:schemeClr val="tx1"/>
              </a:solidFill>
              <a:effectLst/>
              <a:latin typeface="+mn-lt"/>
              <a:ea typeface="+mn-ea"/>
              <a:cs typeface="+mn-cs"/>
            </a:endParaRPr>
          </a:p>
          <a:p>
            <a:r>
              <a:rPr lang="en-GB" sz="1200" b="1" kern="1200" baseline="0" dirty="0">
                <a:solidFill>
                  <a:schemeClr val="tx1"/>
                </a:solidFill>
                <a:effectLst/>
                <a:latin typeface="+mn-lt"/>
                <a:ea typeface="+mn-ea"/>
                <a:cs typeface="+mn-cs"/>
              </a:rPr>
              <a:t>You could use an alternative method such as placing a counter in 2 baskets (yes or no) in response to ‘Do you know what your child will be learning as part of the EYFS)</a:t>
            </a:r>
            <a:endParaRPr lang="en-US" sz="1200" b="1"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want to make sure they take something useful from this induction and this will help the school/setting understand what is working well/needs improving – </a:t>
            </a:r>
            <a:r>
              <a:rPr lang="en-US" sz="1200" kern="1200" dirty="0">
                <a:solidFill>
                  <a:schemeClr val="tx1"/>
                </a:solidFill>
                <a:effectLst/>
                <a:latin typeface="+mn-lt"/>
                <a:ea typeface="+mn-ea"/>
                <a:cs typeface="+mn-cs"/>
              </a:rPr>
              <a:t>t</a:t>
            </a:r>
            <a:r>
              <a:rPr lang="en-GB" sz="1200" kern="1200" dirty="0">
                <a:solidFill>
                  <a:schemeClr val="tx1"/>
                </a:solidFill>
                <a:effectLst/>
                <a:latin typeface="+mn-lt"/>
                <a:ea typeface="+mn-ea"/>
                <a:cs typeface="+mn-cs"/>
              </a:rPr>
              <a:t>he feedback can be used as tool to develop practice and communication with families.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GB" dirty="0"/>
              <a:t>You</a:t>
            </a:r>
            <a:r>
              <a:rPr lang="en-GB" baseline="0" dirty="0"/>
              <a:t> may want to adjust the question to meet your focus for the evaluation. </a:t>
            </a:r>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3</a:t>
            </a:fld>
            <a:endParaRPr lang="en-GB"/>
          </a:p>
        </p:txBody>
      </p:sp>
    </p:spTree>
    <p:extLst>
      <p:ext uri="{BB962C8B-B14F-4D97-AF65-F5344CB8AC3E}">
        <p14:creationId xmlns:p14="http://schemas.microsoft.com/office/powerpoint/2010/main" val="1757085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a:solidFill>
                  <a:schemeClr val="tx1"/>
                </a:solidFill>
                <a:effectLst/>
                <a:latin typeface="+mn-lt"/>
                <a:ea typeface="+mn-ea"/>
                <a:cs typeface="+mn-cs"/>
              </a:rPr>
              <a:t>Insert photos, names and roles of the practitioners. </a:t>
            </a:r>
          </a:p>
          <a:p>
            <a:endParaRPr lang="en-GB" sz="1200" b="1"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kern="1200" baseline="0" dirty="0">
                <a:solidFill>
                  <a:schemeClr val="tx1"/>
                </a:solidFill>
                <a:effectLst/>
                <a:latin typeface="+mn-lt"/>
                <a:ea typeface="+mn-ea"/>
                <a:cs typeface="+mn-cs"/>
              </a:rPr>
              <a:t>Consider adding extra </a:t>
            </a:r>
            <a:r>
              <a:rPr lang="en-GB" sz="1200" b="1" i="1" kern="1200" dirty="0">
                <a:solidFill>
                  <a:schemeClr val="tx1"/>
                </a:solidFill>
                <a:effectLst/>
                <a:latin typeface="+mn-lt"/>
                <a:ea typeface="+mn-ea"/>
                <a:cs typeface="+mn-cs"/>
              </a:rPr>
              <a:t>slides</a:t>
            </a:r>
            <a:r>
              <a:rPr lang="en-GB" sz="1200" b="1" i="1" kern="1200" baseline="0" dirty="0">
                <a:solidFill>
                  <a:schemeClr val="tx1"/>
                </a:solidFill>
                <a:effectLst/>
                <a:latin typeface="+mn-lt"/>
                <a:ea typeface="+mn-ea"/>
                <a:cs typeface="+mn-cs"/>
              </a:rPr>
              <a:t> to present all the staff </a:t>
            </a:r>
            <a:r>
              <a:rPr lang="en-GB" sz="1200" b="1" i="1" kern="1200" dirty="0">
                <a:solidFill>
                  <a:schemeClr val="tx1"/>
                </a:solidFill>
                <a:effectLst/>
                <a:latin typeface="+mn-lt"/>
                <a:ea typeface="+mn-ea"/>
                <a:cs typeface="+mn-cs"/>
              </a:rPr>
              <a:t>depending on the size of your school</a:t>
            </a:r>
            <a:endParaRPr lang="en-US" sz="1200" b="1"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following slides will support the physical introduction of staff. They can add and interesting fact or two about themselves.</a:t>
            </a:r>
            <a:r>
              <a:rPr lang="en-GB" sz="1200" b="1" i="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Don’t forget to include the teaching assistants and MSAs working with the class (if known).</a:t>
            </a:r>
          </a:p>
          <a:p>
            <a:endParaRPr lang="en-GB" dirty="0"/>
          </a:p>
          <a:p>
            <a:r>
              <a:rPr lang="en-GB" sz="1200" b="1" kern="1200" dirty="0">
                <a:solidFill>
                  <a:schemeClr val="tx1"/>
                </a:solidFill>
                <a:effectLst/>
                <a:latin typeface="+mn-lt"/>
                <a:ea typeface="+mn-ea"/>
                <a:cs typeface="+mn-cs"/>
              </a:rPr>
              <a:t>NB  Each staff member could introduce</a:t>
            </a:r>
            <a:r>
              <a:rPr lang="en-GB" sz="1200" b="1" kern="1200" baseline="0" dirty="0">
                <a:solidFill>
                  <a:schemeClr val="tx1"/>
                </a:solidFill>
                <a:effectLst/>
                <a:latin typeface="+mn-lt"/>
                <a:ea typeface="+mn-ea"/>
                <a:cs typeface="+mn-cs"/>
              </a:rPr>
              <a:t> themselves in person (sat at the front if present) as opposed to using photos or </a:t>
            </a:r>
            <a:r>
              <a:rPr lang="en-GB" b="1" dirty="0" err="1"/>
              <a:t>p</a:t>
            </a:r>
            <a:r>
              <a:rPr lang="en-GB" sz="1200" b="1" kern="1200" baseline="0" dirty="0" err="1">
                <a:solidFill>
                  <a:schemeClr val="tx1"/>
                </a:solidFill>
                <a:effectLst/>
                <a:latin typeface="+mn-lt"/>
                <a:ea typeface="+mn-ea"/>
                <a:cs typeface="+mn-cs"/>
              </a:rPr>
              <a:t>owerpoint</a:t>
            </a:r>
            <a:r>
              <a:rPr lang="en-GB" sz="1200" b="1" kern="1200" baseline="0" dirty="0">
                <a:solidFill>
                  <a:schemeClr val="tx1"/>
                </a:solidFill>
                <a:effectLst/>
                <a:latin typeface="+mn-lt"/>
                <a:ea typeface="+mn-ea"/>
                <a:cs typeface="+mn-cs"/>
              </a:rPr>
              <a:t> slide</a:t>
            </a:r>
            <a:endParaRPr lang="en-US" sz="1200" b="1" kern="1200" dirty="0">
              <a:solidFill>
                <a:schemeClr val="tx1"/>
              </a:solidFill>
              <a:effectLst/>
              <a:latin typeface="+mn-lt"/>
              <a:ea typeface="+mn-ea"/>
              <a:cs typeface="+mn-cs"/>
            </a:endParaRPr>
          </a:p>
          <a:p>
            <a:endParaRPr lang="en-GB" i="1" dirty="0">
              <a:solidFill>
                <a:srgbClr val="FF0000"/>
              </a:solidFill>
            </a:endParaRPr>
          </a:p>
        </p:txBody>
      </p:sp>
      <p:sp>
        <p:nvSpPr>
          <p:cNvPr id="4" name="Slide Number Placeholder 3"/>
          <p:cNvSpPr>
            <a:spLocks noGrp="1"/>
          </p:cNvSpPr>
          <p:nvPr>
            <p:ph type="sldNum" sz="quarter" idx="10"/>
          </p:nvPr>
        </p:nvSpPr>
        <p:spPr/>
        <p:txBody>
          <a:bodyPr/>
          <a:lstStyle/>
          <a:p>
            <a:fld id="{53DFBC5D-9444-4997-B900-DD869E0474B9}" type="slidenum">
              <a:rPr lang="en-GB" smtClean="0"/>
              <a:t>4</a:t>
            </a:fld>
            <a:endParaRPr lang="en-GB"/>
          </a:p>
        </p:txBody>
      </p:sp>
    </p:spTree>
    <p:extLst>
      <p:ext uri="{BB962C8B-B14F-4D97-AF65-F5344CB8AC3E}">
        <p14:creationId xmlns:p14="http://schemas.microsoft.com/office/powerpoint/2010/main" val="2425510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School</a:t>
            </a:r>
            <a:r>
              <a:rPr lang="en-GB" sz="1200" i="1" kern="1200" baseline="0" dirty="0">
                <a:solidFill>
                  <a:schemeClr val="tx1"/>
                </a:solidFill>
                <a:effectLst/>
                <a:latin typeface="+mn-lt"/>
                <a:ea typeface="+mn-ea"/>
                <a:cs typeface="+mn-cs"/>
              </a:rPr>
              <a:t> insert own pictures</a:t>
            </a:r>
          </a:p>
          <a:p>
            <a:endParaRPr lang="en-GB" sz="120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a:cs typeface="Arial"/>
              </a:rPr>
              <a:t>‘Transition: A process not an event’ reference that this</a:t>
            </a:r>
            <a:r>
              <a:rPr lang="en-GB" sz="1200" b="1" baseline="0" dirty="0">
                <a:latin typeface="Arial"/>
                <a:cs typeface="Arial"/>
              </a:rPr>
              <a:t> statement appears in several documents/research </a:t>
            </a:r>
            <a:r>
              <a:rPr lang="en-GB" sz="1200" b="1" baseline="0" dirty="0" err="1">
                <a:latin typeface="Arial"/>
                <a:cs typeface="Arial"/>
              </a:rPr>
              <a:t>etc</a:t>
            </a:r>
            <a:r>
              <a:rPr lang="en-GB" sz="1200" b="1" baseline="0" dirty="0">
                <a:latin typeface="Arial"/>
                <a:cs typeface="Arial"/>
              </a:rPr>
              <a:t> – for example ICAN, Alistair Bryce Clegg, </a:t>
            </a:r>
            <a:r>
              <a:rPr lang="en-GB" sz="1200" b="1" baseline="0" dirty="0" err="1">
                <a:latin typeface="Arial"/>
                <a:cs typeface="Arial"/>
              </a:rPr>
              <a:t>etc</a:t>
            </a:r>
            <a:endParaRPr lang="en-GB" sz="1200" b="1" baseline="0"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latin typeface="Arial"/>
              <a:cs typeface="Arial"/>
            </a:endParaRPr>
          </a:p>
          <a:p>
            <a:r>
              <a:rPr lang="en-GB" sz="1200" kern="1200" dirty="0">
                <a:solidFill>
                  <a:schemeClr val="tx1"/>
                </a:solidFill>
                <a:effectLst/>
                <a:latin typeface="+mn-lt"/>
                <a:ea typeface="+mn-ea"/>
                <a:cs typeface="+mn-cs"/>
              </a:rPr>
              <a:t>Talk about each bullet point on the slide, reassuring parents that most will children settle well and that support is available for those who take a little longer. Explain that you will work in partnership because you recognise that parents are experts in knowing their child’s needs and staff are very experienced in supporting new children to settle.</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Research suggests that children will find it easier to settle into school if they…</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have strong social skills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can cope emotionally with being separated from their parents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are relatively independent in their own personal care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have a curiosity about the world and a desire to learn</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3DFBC5D-9444-4997-B900-DD869E0474B9}" type="slidenum">
              <a:rPr lang="en-GB" smtClean="0"/>
              <a:t>5</a:t>
            </a:fld>
            <a:endParaRPr lang="en-GB"/>
          </a:p>
        </p:txBody>
      </p:sp>
    </p:spTree>
    <p:extLst>
      <p:ext uri="{BB962C8B-B14F-4D97-AF65-F5344CB8AC3E}">
        <p14:creationId xmlns:p14="http://schemas.microsoft.com/office/powerpoint/2010/main" val="4096148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Edit this slide to reflect your own support for transition</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Talk about all the different ways you get to know the child and their family and the opportunities to share and exchange information about their child.</a:t>
            </a:r>
          </a:p>
          <a:p>
            <a:r>
              <a:rPr lang="en-US" sz="1200" kern="1200" dirty="0">
                <a:solidFill>
                  <a:schemeClr val="tx1"/>
                </a:solidFill>
                <a:effectLst/>
                <a:latin typeface="+mn-lt"/>
                <a:ea typeface="+mn-ea"/>
                <a:cs typeface="+mn-cs"/>
              </a:rPr>
              <a:t>Explain how the key person relationship supports children to settle well.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Emphasise that staff are available to talk to parents who have concerns about their child. </a:t>
            </a:r>
          </a:p>
          <a:p>
            <a:endParaRPr lang="en-US" dirty="0"/>
          </a:p>
        </p:txBody>
      </p:sp>
      <p:sp>
        <p:nvSpPr>
          <p:cNvPr id="4" name="Slide Number Placeholder 3"/>
          <p:cNvSpPr>
            <a:spLocks noGrp="1"/>
          </p:cNvSpPr>
          <p:nvPr>
            <p:ph type="sldNum" sz="quarter" idx="5"/>
          </p:nvPr>
        </p:nvSpPr>
        <p:spPr/>
        <p:txBody>
          <a:bodyPr/>
          <a:lstStyle/>
          <a:p>
            <a:fld id="{53DFBC5D-9444-4997-B900-DD869E0474B9}" type="slidenum">
              <a:rPr lang="en-GB" smtClean="0"/>
              <a:t>6</a:t>
            </a:fld>
            <a:endParaRPr lang="en-GB"/>
          </a:p>
        </p:txBody>
      </p:sp>
    </p:spTree>
    <p:extLst>
      <p:ext uri="{BB962C8B-B14F-4D97-AF65-F5344CB8AC3E}">
        <p14:creationId xmlns:p14="http://schemas.microsoft.com/office/powerpoint/2010/main" val="3652264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Dependent</a:t>
            </a:r>
            <a:r>
              <a:rPr lang="en-GB" sz="1200" b="1" i="0" kern="1200" baseline="0" dirty="0">
                <a:solidFill>
                  <a:schemeClr val="tx1"/>
                </a:solidFill>
                <a:effectLst/>
                <a:latin typeface="+mn-lt"/>
                <a:ea typeface="+mn-ea"/>
                <a:cs typeface="+mn-cs"/>
              </a:rPr>
              <a:t> on the community your serve and the needs of your parents – you may want to include/exclude this activity. (Consider parents that are unable to write or may need support). </a:t>
            </a:r>
          </a:p>
          <a:p>
            <a:r>
              <a:rPr lang="en-GB" sz="1200" b="1" i="0" kern="1200" baseline="0" dirty="0">
                <a:solidFill>
                  <a:schemeClr val="tx1"/>
                </a:solidFill>
                <a:effectLst/>
                <a:latin typeface="+mn-lt"/>
                <a:ea typeface="+mn-ea"/>
                <a:cs typeface="+mn-cs"/>
              </a:rPr>
              <a:t>Ways to gather this information will still be available through the home visits and visits to your school.</a:t>
            </a:r>
            <a:endParaRPr lang="en-GB" sz="1200" b="1" i="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If you decide</a:t>
            </a:r>
            <a:r>
              <a:rPr lang="en-GB" sz="1200" i="1" kern="1200" baseline="0" dirty="0">
                <a:solidFill>
                  <a:schemeClr val="tx1"/>
                </a:solidFill>
                <a:effectLst/>
                <a:latin typeface="+mn-lt"/>
                <a:ea typeface="+mn-ea"/>
                <a:cs typeface="+mn-cs"/>
              </a:rPr>
              <a:t> to use this slide:</a:t>
            </a:r>
            <a:endParaRPr lang="en-GB" sz="1200" i="1"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Choose </a:t>
            </a:r>
            <a:r>
              <a:rPr lang="en-GB" sz="1200" b="1" i="1" kern="1200" dirty="0">
                <a:solidFill>
                  <a:schemeClr val="tx1"/>
                </a:solidFill>
                <a:effectLst/>
                <a:latin typeface="+mn-lt"/>
                <a:ea typeface="+mn-ea"/>
                <a:cs typeface="+mn-cs"/>
              </a:rPr>
              <a:t>one</a:t>
            </a:r>
            <a:r>
              <a:rPr lang="en-GB" sz="1200" i="1" kern="1200" dirty="0">
                <a:solidFill>
                  <a:schemeClr val="tx1"/>
                </a:solidFill>
                <a:effectLst/>
                <a:latin typeface="+mn-lt"/>
                <a:ea typeface="+mn-ea"/>
                <a:cs typeface="+mn-cs"/>
              </a:rPr>
              <a:t> of the activities to complete with parents – </a:t>
            </a:r>
            <a:r>
              <a:rPr lang="en-GB" sz="1200" b="1" i="1" kern="1200" dirty="0">
                <a:solidFill>
                  <a:schemeClr val="tx1"/>
                </a:solidFill>
                <a:effectLst/>
                <a:latin typeface="+mn-lt"/>
                <a:ea typeface="+mn-ea"/>
                <a:cs typeface="+mn-cs"/>
              </a:rPr>
              <a:t>delete the other. </a:t>
            </a:r>
            <a:endParaRPr lang="en-US"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Provide parents with post-its and pens/pencils.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Ensure you have space for parents to display their post-its.</a:t>
            </a: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child is the focus for everyone and this needs to be established as soon as possible.</a:t>
            </a:r>
            <a:endParaRPr lang="en-US"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7</a:t>
            </a:fld>
            <a:endParaRPr lang="en-GB"/>
          </a:p>
        </p:txBody>
      </p:sp>
    </p:spTree>
    <p:extLst>
      <p:ext uri="{BB962C8B-B14F-4D97-AF65-F5344CB8AC3E}">
        <p14:creationId xmlns:p14="http://schemas.microsoft.com/office/powerpoint/2010/main" val="1495909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EBC7304-D35C-4D84-A13D-45B2CF70C92E}" type="slidenum">
              <a:rPr lang="en-GB" altLang="en-US"/>
              <a:pPr eaLnBrk="1" hangingPunct="1">
                <a:spcBef>
                  <a:spcPct val="0"/>
                </a:spcBef>
              </a:pPr>
              <a:t>8</a:t>
            </a:fld>
            <a:endParaRPr lang="en-GB" alt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GB" sz="1200" kern="1200" dirty="0">
                <a:solidFill>
                  <a:schemeClr val="tx1"/>
                </a:solidFill>
                <a:effectLst/>
                <a:latin typeface="+mn-lt"/>
                <a:ea typeface="+mn-ea"/>
                <a:cs typeface="+mn-cs"/>
              </a:rPr>
              <a:t>Use a piece of video to support discussions about children’s learning in relation to the areas of learning in the EYFS. </a:t>
            </a:r>
            <a:r>
              <a:rPr lang="en-GB" sz="1200" i="0" kern="1200" dirty="0">
                <a:solidFill>
                  <a:schemeClr val="tx1"/>
                </a:solidFill>
                <a:effectLst/>
                <a:latin typeface="+mn-lt"/>
                <a:ea typeface="+mn-ea"/>
                <a:cs typeface="+mn-cs"/>
              </a:rPr>
              <a:t>It</a:t>
            </a:r>
            <a:r>
              <a:rPr lang="en-GB" sz="1200" i="0" kern="1200" baseline="0" dirty="0">
                <a:solidFill>
                  <a:schemeClr val="tx1"/>
                </a:solidFill>
                <a:effectLst/>
                <a:latin typeface="+mn-lt"/>
                <a:ea typeface="+mn-ea"/>
                <a:cs typeface="+mn-cs"/>
              </a:rPr>
              <a:t> is best to use</a:t>
            </a:r>
            <a:r>
              <a:rPr lang="en-GB" sz="1200" i="0" kern="1200" dirty="0">
                <a:solidFill>
                  <a:schemeClr val="tx1"/>
                </a:solidFill>
                <a:effectLst/>
                <a:latin typeface="+mn-lt"/>
                <a:ea typeface="+mn-ea"/>
                <a:cs typeface="+mn-cs"/>
              </a:rPr>
              <a:t> a video from your school/setting which shows children involved in child-initiated play</a:t>
            </a:r>
            <a:r>
              <a:rPr lang="en-GB" sz="1200" i="0" kern="1200" baseline="0" dirty="0">
                <a:solidFill>
                  <a:schemeClr val="tx1"/>
                </a:solidFill>
                <a:effectLst/>
                <a:latin typeface="+mn-lt"/>
                <a:ea typeface="+mn-ea"/>
                <a:cs typeface="+mn-cs"/>
              </a:rPr>
              <a:t>.</a:t>
            </a:r>
            <a:r>
              <a:rPr lang="en-GB" sz="1200" i="0" kern="1200" dirty="0">
                <a:solidFill>
                  <a:schemeClr val="tx1"/>
                </a:solidFill>
                <a:effectLst/>
                <a:latin typeface="+mn-lt"/>
                <a:ea typeface="+mn-ea"/>
                <a:cs typeface="+mn-cs"/>
              </a:rPr>
              <a:t> Ask the parents/carers what they think the children are learning and relate to the Prime and Specific areas of learning to demonstrate learning in the EYFS.</a:t>
            </a:r>
            <a:endParaRPr lang="en-US" sz="1200" i="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 purpose of this is to emphasis learning through play and how high-quality play will involve many of the areas of learning. Explain the adult role’s in supporting and extending learning through play. Emphasise how every child is unique, developing at their own rates, and in their own ways</a:t>
            </a:r>
            <a:r>
              <a:rPr lang="en-US"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Signpost parents/carers to 'What to Expect When' and have some hard copies available for parents to look at and /or loan. </a:t>
            </a:r>
            <a:r>
              <a:rPr lang="en-GB" sz="1200" u="sng" kern="1200" dirty="0">
                <a:solidFill>
                  <a:schemeClr val="tx1"/>
                </a:solidFill>
                <a:effectLst/>
                <a:latin typeface="+mn-lt"/>
                <a:ea typeface="+mn-ea"/>
                <a:cs typeface="+mn-cs"/>
              </a:rPr>
              <a:t>https://foundationyears.org.uk/wp-content/uploads/2021/09/What-to-expect-in-the-EYFS-complete-FINAL-16.09-compressed.pdf </a:t>
            </a:r>
            <a:endParaRPr lang="en-GB" altLang="en-US" dirty="0">
              <a:solidFill>
                <a:srgbClr val="000000"/>
              </a:solidFill>
              <a:latin typeface="Arial" panose="020B0604020202020204" pitchFamily="34" charset="0"/>
              <a:cs typeface="Arial"/>
            </a:endParaRPr>
          </a:p>
          <a:p>
            <a:pPr eaLnBrk="1" hangingPunct="1"/>
            <a:endParaRPr lang="en-GB" altLang="en-US" dirty="0">
              <a:latin typeface="Arial" panose="020B0604020202020204" pitchFamily="34" charset="0"/>
            </a:endParaRPr>
          </a:p>
          <a:p>
            <a:pPr eaLnBrk="1" hangingPunct="1"/>
            <a:endParaRPr lang="en-GB" altLang="en-US" dirty="0">
              <a:latin typeface="Arial" panose="020B0604020202020204" pitchFamily="34" charset="0"/>
            </a:endParaRPr>
          </a:p>
        </p:txBody>
      </p:sp>
    </p:spTree>
    <p:extLst>
      <p:ext uri="{BB962C8B-B14F-4D97-AF65-F5344CB8AC3E}">
        <p14:creationId xmlns:p14="http://schemas.microsoft.com/office/powerpoint/2010/main" val="1287938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School</a:t>
            </a:r>
            <a:r>
              <a:rPr lang="en-GB" sz="1200" i="1" kern="1200" baseline="0" dirty="0">
                <a:solidFill>
                  <a:schemeClr val="tx1"/>
                </a:solidFill>
                <a:effectLst/>
                <a:latin typeface="+mn-lt"/>
                <a:ea typeface="+mn-ea"/>
                <a:cs typeface="+mn-cs"/>
              </a:rPr>
              <a:t> insert own photos</a:t>
            </a:r>
          </a:p>
          <a:p>
            <a:r>
              <a:rPr lang="en-GB" sz="1200" kern="1200" dirty="0">
                <a:solidFill>
                  <a:schemeClr val="tx1"/>
                </a:solidFill>
                <a:effectLst/>
                <a:latin typeface="+mn-lt"/>
                <a:ea typeface="+mn-ea"/>
                <a:cs typeface="+mn-cs"/>
              </a:rPr>
              <a:t>Explain that alongside the Areas of Development we look at the ways in which children learn.</a:t>
            </a:r>
          </a:p>
          <a:p>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focus of the </a:t>
            </a:r>
            <a:r>
              <a:rPr lang="en-GB" sz="1200" kern="1200" dirty="0" err="1">
                <a:solidFill>
                  <a:schemeClr val="tx1"/>
                </a:solidFill>
                <a:effectLst/>
                <a:latin typeface="+mn-lt"/>
                <a:ea typeface="+mn-ea"/>
                <a:cs typeface="+mn-cs"/>
              </a:rPr>
              <a:t>CoEL</a:t>
            </a:r>
            <a:r>
              <a:rPr lang="en-GB" sz="1200" kern="1200" dirty="0">
                <a:solidFill>
                  <a:schemeClr val="tx1"/>
                </a:solidFill>
                <a:effectLst/>
                <a:latin typeface="+mn-lt"/>
                <a:ea typeface="+mn-ea"/>
                <a:cs typeface="+mn-cs"/>
              </a:rPr>
              <a:t> is on how children learn rather than what they learn i.e. process over outcome. This allows for teachers/practitioners to provide the right type of learning opportunities.</a:t>
            </a:r>
            <a:endParaRPr lang="en-US" sz="1200" kern="1200" dirty="0">
              <a:solidFill>
                <a:schemeClr val="tx1"/>
              </a:solidFill>
              <a:effectLst/>
              <a:latin typeface="+mn-lt"/>
              <a:ea typeface="+mn-ea"/>
              <a:cs typeface="+mn-cs"/>
            </a:endParaRPr>
          </a:p>
          <a:p>
            <a:endParaRPr lang="en-GB" sz="1200" b="1" u="sng" kern="1200" dirty="0">
              <a:solidFill>
                <a:schemeClr val="tx1"/>
              </a:solidFill>
              <a:effectLst/>
              <a:latin typeface="+mn-lt"/>
              <a:ea typeface="+mn-ea"/>
              <a:cs typeface="+mn-cs"/>
            </a:endParaRPr>
          </a:p>
          <a:p>
            <a:r>
              <a:rPr lang="en-GB" sz="1200" b="1" u="sng" kern="1200" dirty="0">
                <a:solidFill>
                  <a:schemeClr val="tx1"/>
                </a:solidFill>
                <a:effectLst/>
                <a:latin typeface="+mn-lt"/>
                <a:ea typeface="+mn-ea"/>
                <a:cs typeface="+mn-cs"/>
              </a:rPr>
              <a:t>Optional</a:t>
            </a:r>
            <a:r>
              <a:rPr lang="en-GB" sz="1200" b="1" u="sng" kern="1200" baseline="0" dirty="0">
                <a:solidFill>
                  <a:schemeClr val="tx1"/>
                </a:solidFill>
                <a:effectLst/>
                <a:latin typeface="+mn-lt"/>
                <a:ea typeface="+mn-ea"/>
                <a:cs typeface="+mn-cs"/>
              </a:rPr>
              <a:t> to do the following dependent on the needs of your community and parents/carers</a:t>
            </a:r>
            <a:endParaRPr lang="en-GB" sz="1200" b="1" u="sng"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Activity</a:t>
            </a:r>
            <a:r>
              <a:rPr lang="en-GB" sz="1200" kern="1200" dirty="0">
                <a:solidFill>
                  <a:schemeClr val="tx1"/>
                </a:solidFill>
                <a:effectLst/>
                <a:latin typeface="+mn-lt"/>
                <a:ea typeface="+mn-ea"/>
                <a:cs typeface="+mn-cs"/>
              </a:rPr>
              <a:t> - ask the parents to look at the photographs and discuss which of the characteristics of effective learning they think the child/children might be demonstrating.  </a:t>
            </a:r>
          </a:p>
          <a:p>
            <a:r>
              <a:rPr lang="en-GB" sz="1200" b="1" kern="1200" dirty="0">
                <a:solidFill>
                  <a:schemeClr val="tx1"/>
                </a:solidFill>
                <a:effectLst/>
                <a:latin typeface="+mn-lt"/>
                <a:ea typeface="+mn-ea"/>
                <a:cs typeface="+mn-cs"/>
              </a:rPr>
              <a:t>Alternatively:</a:t>
            </a:r>
          </a:p>
          <a:p>
            <a:r>
              <a:rPr lang="en-GB" sz="1200" b="0" kern="1200" dirty="0">
                <a:solidFill>
                  <a:schemeClr val="tx1"/>
                </a:solidFill>
                <a:effectLst/>
                <a:latin typeface="+mn-lt"/>
                <a:ea typeface="+mn-ea"/>
                <a:cs typeface="+mn-cs"/>
              </a:rPr>
              <a:t>Share some of your own photographs</a:t>
            </a:r>
            <a:r>
              <a:rPr lang="en-GB" sz="1200" b="0" kern="1200" baseline="0" dirty="0">
                <a:solidFill>
                  <a:schemeClr val="tx1"/>
                </a:solidFill>
                <a:effectLst/>
                <a:latin typeface="+mn-lt"/>
                <a:ea typeface="+mn-ea"/>
                <a:cs typeface="+mn-cs"/>
              </a:rPr>
              <a:t> and provide examples of how the children are learning through play</a:t>
            </a:r>
            <a:endParaRPr lang="en-US" sz="1200" b="0"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 </a:t>
            </a:r>
            <a:endParaRPr lang="en-US" sz="1200" b="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3DFBC5D-9444-4997-B900-DD869E0474B9}" type="slidenum">
              <a:rPr lang="en-GB" smtClean="0"/>
              <a:t>9</a:t>
            </a:fld>
            <a:endParaRPr lang="en-GB"/>
          </a:p>
        </p:txBody>
      </p:sp>
    </p:spTree>
    <p:extLst>
      <p:ext uri="{BB962C8B-B14F-4D97-AF65-F5344CB8AC3E}">
        <p14:creationId xmlns:p14="http://schemas.microsoft.com/office/powerpoint/2010/main" val="18020653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D9A7ACD-E656-5C4C-8A63-C0C52D80D251}"/>
              </a:ext>
            </a:extLst>
          </p:cNvPr>
          <p:cNvSpPr/>
          <p:nvPr userDrawn="1"/>
        </p:nvSpPr>
        <p:spPr>
          <a:xfrm>
            <a:off x="0" y="0"/>
            <a:ext cx="9144000" cy="12216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85800" y="107091"/>
            <a:ext cx="6835346" cy="1112109"/>
          </a:xfrm>
        </p:spPr>
        <p:txBody>
          <a:bodyPr anchor="b">
            <a:normAutofit/>
          </a:bodyPr>
          <a:lstStyle>
            <a:lvl1pPr>
              <a:defRPr sz="2800">
                <a:solidFill>
                  <a:schemeClr val="bg1"/>
                </a:solidFill>
              </a:defRPr>
            </a:lvl1pPr>
          </a:lstStyle>
          <a:p>
            <a:r>
              <a:rPr lang="en-US" dirty="0"/>
              <a:t>CLICK TO EDIT MASTER TITLE STYLE</a:t>
            </a:r>
            <a:endParaRPr lang="en-GB" dirty="0"/>
          </a:p>
        </p:txBody>
      </p:sp>
      <p:sp>
        <p:nvSpPr>
          <p:cNvPr id="3" name="Subtitle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7" name="Picture 6" descr="Logo&#10;&#10;Description automatically generated">
            <a:extLst>
              <a:ext uri="{FF2B5EF4-FFF2-40B4-BE49-F238E27FC236}">
                <a16:creationId xmlns:a16="http://schemas.microsoft.com/office/drawing/2014/main" id="{A213140E-7E8E-DDAC-4625-307777FAFFA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21146" y="163882"/>
            <a:ext cx="1484431" cy="1484431"/>
          </a:xfrm>
          <a:prstGeom prst="rect">
            <a:avLst/>
          </a:prstGeom>
        </p:spPr>
      </p:pic>
    </p:spTree>
    <p:extLst>
      <p:ext uri="{BB962C8B-B14F-4D97-AF65-F5344CB8AC3E}">
        <p14:creationId xmlns:p14="http://schemas.microsoft.com/office/powerpoint/2010/main" val="4126087998"/>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1" y="0"/>
            <a:ext cx="9144000" cy="6858000"/>
          </a:xfrm>
        </p:spPr>
        <p:txBody>
          <a:bodyPr/>
          <a:lstStyle>
            <a:lvl1pPr marL="0" indent="0" algn="l">
              <a:buNone/>
              <a:defRPr sz="2800" cap="all" baseline="0">
                <a:solidFill>
                  <a:schemeClr val="bg1"/>
                </a:solidFill>
              </a:defRPr>
            </a:lvl1pPr>
          </a:lstStyle>
          <a:p>
            <a:endParaRPr lang="en-US" dirty="0"/>
          </a:p>
          <a:p>
            <a:r>
              <a:rPr lang="en-US" dirty="0"/>
              <a:t>  Click icon to add picture</a:t>
            </a:r>
            <a:endParaRPr lang="en-GB" dirty="0"/>
          </a:p>
        </p:txBody>
      </p:sp>
    </p:spTree>
    <p:extLst>
      <p:ext uri="{BB962C8B-B14F-4D97-AF65-F5344CB8AC3E}">
        <p14:creationId xmlns:p14="http://schemas.microsoft.com/office/powerpoint/2010/main" val="1485324575"/>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789" y="62691"/>
            <a:ext cx="6870358" cy="1143000"/>
          </a:xfrm>
          <a:noFill/>
        </p:spPr>
        <p:txBody>
          <a:bodyPr/>
          <a:lstStyle/>
          <a:p>
            <a:r>
              <a:rPr lang="en-US" dirty="0"/>
              <a:t>Click to edit Master title style</a:t>
            </a:r>
            <a:endParaRPr lang="en-GB" dirty="0"/>
          </a:p>
        </p:txBody>
      </p:sp>
    </p:spTree>
    <p:extLst>
      <p:ext uri="{BB962C8B-B14F-4D97-AF65-F5344CB8AC3E}">
        <p14:creationId xmlns:p14="http://schemas.microsoft.com/office/powerpoint/2010/main" val="2378161346"/>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2EC13A-1284-E935-8670-1F428AB8B0FF}"/>
              </a:ext>
            </a:extLst>
          </p:cNvPr>
          <p:cNvSpPr/>
          <p:nvPr userDrawn="1"/>
        </p:nvSpPr>
        <p:spPr>
          <a:xfrm>
            <a:off x="0" y="0"/>
            <a:ext cx="9144000" cy="12216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E2E42BD7-3D5C-1FDE-C08F-B1E7A6FDAD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21146" y="163882"/>
            <a:ext cx="1484431" cy="1484431"/>
          </a:xfrm>
          <a:prstGeom prst="rect">
            <a:avLst/>
          </a:prstGeom>
        </p:spPr>
      </p:pic>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itle 8">
            <a:extLst>
              <a:ext uri="{FF2B5EF4-FFF2-40B4-BE49-F238E27FC236}">
                <a16:creationId xmlns:a16="http://schemas.microsoft.com/office/drawing/2014/main" id="{01969E2F-655D-0AAD-82AF-EBDE753665A6}"/>
              </a:ext>
            </a:extLst>
          </p:cNvPr>
          <p:cNvSpPr>
            <a:spLocks noGrp="1"/>
          </p:cNvSpPr>
          <p:nvPr>
            <p:ph type="title" hasCustomPrompt="1"/>
          </p:nvPr>
        </p:nvSpPr>
        <p:spPr>
          <a:xfrm>
            <a:off x="650788" y="78698"/>
            <a:ext cx="6646245" cy="1143000"/>
          </a:xfrm>
        </p:spPr>
        <p:txBody>
          <a:bodyPr/>
          <a:lstStyle>
            <a:lvl1pPr>
              <a:defRPr>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2451933354"/>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3BA9563-5EB9-077C-B71C-14BCDB25537D}"/>
              </a:ext>
            </a:extLst>
          </p:cNvPr>
          <p:cNvSpPr/>
          <p:nvPr userDrawn="1"/>
        </p:nvSpPr>
        <p:spPr>
          <a:xfrm>
            <a:off x="0" y="0"/>
            <a:ext cx="9144000" cy="12216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Logo&#10;&#10;Description automatically generated">
            <a:extLst>
              <a:ext uri="{FF2B5EF4-FFF2-40B4-BE49-F238E27FC236}">
                <a16:creationId xmlns:a16="http://schemas.microsoft.com/office/drawing/2014/main" id="{7F258C7F-C2B3-B3EF-C741-48D4D6A487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21146" y="163882"/>
            <a:ext cx="1484431" cy="1484431"/>
          </a:xfrm>
          <a:prstGeom prst="rect">
            <a:avLst/>
          </a:prstGeom>
        </p:spPr>
      </p:pic>
      <p:sp>
        <p:nvSpPr>
          <p:cNvPr id="2" name="Title 1"/>
          <p:cNvSpPr>
            <a:spLocks noGrp="1"/>
          </p:cNvSpPr>
          <p:nvPr>
            <p:ph type="title" hasCustomPrompt="1"/>
          </p:nvPr>
        </p:nvSpPr>
        <p:spPr>
          <a:xfrm>
            <a:off x="650789" y="78698"/>
            <a:ext cx="6870358" cy="1143000"/>
          </a:xfrm>
          <a:noFill/>
        </p:spPr>
        <p:txBody>
          <a:bodyPr/>
          <a:lstStyle/>
          <a:p>
            <a:r>
              <a:rPr lang="en-US" dirty="0"/>
              <a:t>CLICK TO EDIT MASTER TITLE STYLE</a:t>
            </a:r>
            <a:endParaRPr lang="en-GB" dirty="0"/>
          </a:p>
        </p:txBody>
      </p:sp>
    </p:spTree>
    <p:extLst>
      <p:ext uri="{BB962C8B-B14F-4D97-AF65-F5344CB8AC3E}">
        <p14:creationId xmlns:p14="http://schemas.microsoft.com/office/powerpoint/2010/main" val="2054613353"/>
      </p:ext>
    </p:extLst>
  </p:cSld>
  <p:clrMapOvr>
    <a:masterClrMapping/>
  </p:clrMapOvr>
  <p:transition spd="slow">
    <p:fade/>
  </p:transition>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 with log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C3E94E-86C0-196F-4C7B-FC85D018E27B}"/>
              </a:ext>
            </a:extLst>
          </p:cNvPr>
          <p:cNvSpPr/>
          <p:nvPr userDrawn="1"/>
        </p:nvSpPr>
        <p:spPr>
          <a:xfrm>
            <a:off x="0" y="0"/>
            <a:ext cx="9144000" cy="12216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Logo&#10;&#10;Description automatically generated">
            <a:extLst>
              <a:ext uri="{FF2B5EF4-FFF2-40B4-BE49-F238E27FC236}">
                <a16:creationId xmlns:a16="http://schemas.microsoft.com/office/drawing/2014/main" id="{3BDF8C03-EA90-DAFC-60E9-362BA1C1F7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21146" y="163882"/>
            <a:ext cx="1484431" cy="1484431"/>
          </a:xfrm>
          <a:prstGeom prst="rect">
            <a:avLst/>
          </a:prstGeom>
        </p:spPr>
      </p:pic>
    </p:spTree>
    <p:extLst>
      <p:ext uri="{BB962C8B-B14F-4D97-AF65-F5344CB8AC3E}">
        <p14:creationId xmlns:p14="http://schemas.microsoft.com/office/powerpoint/2010/main" val="252253502"/>
      </p:ext>
    </p:extLst>
  </p:cSld>
  <p:clrMapOvr>
    <a:masterClrMapping/>
  </p:clrMapOvr>
  <p:transition spd="slow">
    <p:fade/>
  </p:transition>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Blank - with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9554956"/>
      </p:ext>
    </p:extLst>
  </p:cSld>
  <p:clrMapOvr>
    <a:masterClrMapping/>
  </p:clrMapOvr>
  <p:transition spd="slow">
    <p:fade/>
  </p:transition>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B76002F-E671-6335-B517-46E3253B7C68}"/>
              </a:ext>
            </a:extLst>
          </p:cNvPr>
          <p:cNvSpPr/>
          <p:nvPr userDrawn="1"/>
        </p:nvSpPr>
        <p:spPr>
          <a:xfrm>
            <a:off x="0" y="0"/>
            <a:ext cx="9144000" cy="12216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Logo&#10;&#10;Description automatically generated">
            <a:extLst>
              <a:ext uri="{FF2B5EF4-FFF2-40B4-BE49-F238E27FC236}">
                <a16:creationId xmlns:a16="http://schemas.microsoft.com/office/drawing/2014/main" id="{F379D305-EC9F-35F0-A91A-3F8708DD4A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21146" y="163882"/>
            <a:ext cx="1484431" cy="1484431"/>
          </a:xfrm>
          <a:prstGeom prst="rect">
            <a:avLst/>
          </a:prstGeom>
        </p:spPr>
      </p:pic>
      <p:sp>
        <p:nvSpPr>
          <p:cNvPr id="2" name="Title 1"/>
          <p:cNvSpPr>
            <a:spLocks noGrp="1"/>
          </p:cNvSpPr>
          <p:nvPr>
            <p:ph type="title"/>
          </p:nvPr>
        </p:nvSpPr>
        <p:spPr>
          <a:xfrm>
            <a:off x="457200" y="78698"/>
            <a:ext cx="7063946" cy="1143000"/>
          </a:xfrm>
        </p:spPr>
        <p:txBody>
          <a:bodyPr/>
          <a:lstStyle/>
          <a:p>
            <a:r>
              <a:rPr lang="en-US" dirty="0"/>
              <a:t>Click to edit Master title style</a:t>
            </a:r>
            <a:endParaRPr lang="en-GB" dirty="0"/>
          </a:p>
        </p:txBody>
      </p:sp>
      <p:sp>
        <p:nvSpPr>
          <p:cNvPr id="3" name="Table Placeholder 2"/>
          <p:cNvSpPr>
            <a:spLocks noGrp="1"/>
          </p:cNvSpPr>
          <p:nvPr>
            <p:ph type="tbl" idx="1"/>
          </p:nvPr>
        </p:nvSpPr>
        <p:spPr>
          <a:xfrm>
            <a:off x="457200" y="1600200"/>
            <a:ext cx="8229600" cy="4525963"/>
          </a:xfrm>
        </p:spPr>
        <p:txBody>
          <a:bodyPr/>
          <a:lstStyle/>
          <a:p>
            <a:pPr lvl="0"/>
            <a:endParaRPr lang="en-GB" noProof="0"/>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dirty="0"/>
          </a:p>
        </p:txBody>
      </p:sp>
    </p:spTree>
    <p:extLst>
      <p:ext uri="{BB962C8B-B14F-4D97-AF65-F5344CB8AC3E}">
        <p14:creationId xmlns:p14="http://schemas.microsoft.com/office/powerpoint/2010/main" val="1348772874"/>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FD79CE-A5B7-A2BA-DE39-ED28E17D6838}"/>
              </a:ext>
            </a:extLst>
          </p:cNvPr>
          <p:cNvSpPr/>
          <p:nvPr userDrawn="1"/>
        </p:nvSpPr>
        <p:spPr>
          <a:xfrm>
            <a:off x="0" y="0"/>
            <a:ext cx="9144000" cy="12216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Logo&#10;&#10;Description automatically generated">
            <a:extLst>
              <a:ext uri="{FF2B5EF4-FFF2-40B4-BE49-F238E27FC236}">
                <a16:creationId xmlns:a16="http://schemas.microsoft.com/office/drawing/2014/main" id="{B9FBD20A-168D-767E-D271-CE01BA5103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21146" y="163882"/>
            <a:ext cx="1484431" cy="1484431"/>
          </a:xfrm>
          <a:prstGeom prst="rect">
            <a:avLst/>
          </a:prstGeom>
        </p:spPr>
      </p:pic>
      <p:sp>
        <p:nvSpPr>
          <p:cNvPr id="2" name="Title 1">
            <a:extLst>
              <a:ext uri="{FF2B5EF4-FFF2-40B4-BE49-F238E27FC236}">
                <a16:creationId xmlns:a16="http://schemas.microsoft.com/office/drawing/2014/main" id="{258B0662-4C54-43AB-61AB-6D0AA32B6E90}"/>
              </a:ext>
            </a:extLst>
          </p:cNvPr>
          <p:cNvSpPr>
            <a:spLocks noGrp="1"/>
          </p:cNvSpPr>
          <p:nvPr>
            <p:ph type="title"/>
          </p:nvPr>
        </p:nvSpPr>
        <p:spPr>
          <a:xfrm>
            <a:off x="650789" y="78698"/>
            <a:ext cx="6434298" cy="1143000"/>
          </a:xfrm>
        </p:spPr>
        <p:txBody>
          <a:bodyPr/>
          <a:lstStyle/>
          <a:p>
            <a:r>
              <a:rPr lang="en-GB"/>
              <a:t>Click to edit Master title style</a:t>
            </a:r>
            <a:endParaRPr lang="en-US"/>
          </a:p>
        </p:txBody>
      </p:sp>
      <p:sp>
        <p:nvSpPr>
          <p:cNvPr id="4" name="Picture Placeholder 3">
            <a:extLst>
              <a:ext uri="{FF2B5EF4-FFF2-40B4-BE49-F238E27FC236}">
                <a16:creationId xmlns:a16="http://schemas.microsoft.com/office/drawing/2014/main" id="{536B447B-FF1C-1F83-F550-A6C342D19B0B}"/>
              </a:ext>
            </a:extLst>
          </p:cNvPr>
          <p:cNvSpPr>
            <a:spLocks noGrp="1"/>
          </p:cNvSpPr>
          <p:nvPr>
            <p:ph type="pic" sz="quarter" idx="10"/>
          </p:nvPr>
        </p:nvSpPr>
        <p:spPr>
          <a:xfrm>
            <a:off x="704850" y="1648313"/>
            <a:ext cx="2985602" cy="1714967"/>
          </a:xfrm>
        </p:spPr>
        <p:txBody>
          <a:bodyPr/>
          <a:lstStyle/>
          <a:p>
            <a:endParaRPr lang="en-US"/>
          </a:p>
        </p:txBody>
      </p:sp>
      <p:sp>
        <p:nvSpPr>
          <p:cNvPr id="5" name="Picture Placeholder 3">
            <a:extLst>
              <a:ext uri="{FF2B5EF4-FFF2-40B4-BE49-F238E27FC236}">
                <a16:creationId xmlns:a16="http://schemas.microsoft.com/office/drawing/2014/main" id="{6A3E7108-E349-CE90-1BD7-9F0685B19070}"/>
              </a:ext>
            </a:extLst>
          </p:cNvPr>
          <p:cNvSpPr>
            <a:spLocks noGrp="1"/>
          </p:cNvSpPr>
          <p:nvPr>
            <p:ph type="pic" sz="quarter" idx="11"/>
          </p:nvPr>
        </p:nvSpPr>
        <p:spPr>
          <a:xfrm>
            <a:off x="3948797" y="1654289"/>
            <a:ext cx="2985602" cy="1714967"/>
          </a:xfrm>
        </p:spPr>
        <p:txBody>
          <a:bodyPr/>
          <a:lstStyle/>
          <a:p>
            <a:endParaRPr lang="en-US"/>
          </a:p>
        </p:txBody>
      </p:sp>
      <p:sp>
        <p:nvSpPr>
          <p:cNvPr id="6" name="Picture Placeholder 3">
            <a:extLst>
              <a:ext uri="{FF2B5EF4-FFF2-40B4-BE49-F238E27FC236}">
                <a16:creationId xmlns:a16="http://schemas.microsoft.com/office/drawing/2014/main" id="{4FB9BE83-738E-693C-5D42-EF95715C3BAE}"/>
              </a:ext>
            </a:extLst>
          </p:cNvPr>
          <p:cNvSpPr>
            <a:spLocks noGrp="1"/>
          </p:cNvSpPr>
          <p:nvPr>
            <p:ph type="pic" sz="quarter" idx="12"/>
          </p:nvPr>
        </p:nvSpPr>
        <p:spPr>
          <a:xfrm>
            <a:off x="704850" y="3626525"/>
            <a:ext cx="2985602" cy="1714967"/>
          </a:xfrm>
        </p:spPr>
        <p:txBody>
          <a:bodyPr/>
          <a:lstStyle/>
          <a:p>
            <a:endParaRPr lang="en-US" dirty="0"/>
          </a:p>
        </p:txBody>
      </p:sp>
      <p:sp>
        <p:nvSpPr>
          <p:cNvPr id="7" name="Picture Placeholder 3">
            <a:extLst>
              <a:ext uri="{FF2B5EF4-FFF2-40B4-BE49-F238E27FC236}">
                <a16:creationId xmlns:a16="http://schemas.microsoft.com/office/drawing/2014/main" id="{F7685223-586E-4746-3F94-C749DE2C6EFF}"/>
              </a:ext>
            </a:extLst>
          </p:cNvPr>
          <p:cNvSpPr>
            <a:spLocks noGrp="1"/>
          </p:cNvSpPr>
          <p:nvPr>
            <p:ph type="pic" sz="quarter" idx="13"/>
          </p:nvPr>
        </p:nvSpPr>
        <p:spPr>
          <a:xfrm>
            <a:off x="3948797" y="3632501"/>
            <a:ext cx="2985602" cy="1714967"/>
          </a:xfrm>
        </p:spPr>
        <p:txBody>
          <a:bodyPr/>
          <a:lstStyle/>
          <a:p>
            <a:endParaRPr lang="en-US" dirty="0"/>
          </a:p>
        </p:txBody>
      </p:sp>
    </p:spTree>
    <p:extLst>
      <p:ext uri="{BB962C8B-B14F-4D97-AF65-F5344CB8AC3E}">
        <p14:creationId xmlns:p14="http://schemas.microsoft.com/office/powerpoint/2010/main" val="501607001"/>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789" y="56635"/>
            <a:ext cx="6870358" cy="1143000"/>
          </a:xfrm>
          <a:noFill/>
        </p:spPr>
        <p:txBody>
          <a:bodyPr/>
          <a:lstStyle/>
          <a:p>
            <a:r>
              <a:rPr lang="en-US" dirty="0"/>
              <a:t>Click to edit Master title style</a:t>
            </a:r>
            <a:endParaRPr lang="en-GB" dirty="0"/>
          </a:p>
        </p:txBody>
      </p:sp>
    </p:spTree>
    <p:extLst>
      <p:ext uri="{BB962C8B-B14F-4D97-AF65-F5344CB8AC3E}">
        <p14:creationId xmlns:p14="http://schemas.microsoft.com/office/powerpoint/2010/main" val="1061021957"/>
      </p:ext>
    </p:extLst>
  </p:cSld>
  <p:clrMapOvr>
    <a:masterClrMapping/>
  </p:clrMapOvr>
  <p:transition spd="slow">
    <p:fade/>
  </p:transition>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 with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2054975"/>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sv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slideLayout" Target="../slideLayouts/slideLayout10.xml"/><Relationship Id="rId7"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1.jpg"/><Relationship Id="rId5" Type="http://schemas.openxmlformats.org/officeDocument/2006/relationships/image" Target="../media/image5.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1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0789" y="274638"/>
            <a:ext cx="6434298" cy="1143000"/>
          </a:xfrm>
          <a:prstGeom prst="rect">
            <a:avLst/>
          </a:prstGeom>
        </p:spPr>
        <p:txBody>
          <a:bodyPr vert="horz" lIns="91440" tIns="45720" rIns="91440" bIns="45720" rtlCol="0" anchor="b">
            <a:normAutofit/>
          </a:bodyPr>
          <a:lstStyle/>
          <a:p>
            <a:r>
              <a:rPr lang="en-US" dirty="0"/>
              <a:t>CLICK TO EDIT MASTER TITLE STYLE</a:t>
            </a:r>
            <a:endParaRPr lang="en-GB" dirty="0"/>
          </a:p>
        </p:txBody>
      </p:sp>
      <p:sp>
        <p:nvSpPr>
          <p:cNvPr id="3" name="Text Placeholder 2"/>
          <p:cNvSpPr>
            <a:spLocks noGrp="1"/>
          </p:cNvSpPr>
          <p:nvPr>
            <p:ph type="body" idx="1"/>
          </p:nvPr>
        </p:nvSpPr>
        <p:spPr>
          <a:xfrm>
            <a:off x="650788" y="1600201"/>
            <a:ext cx="7850661" cy="420506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3"/>
          <p:cNvSpPr txBox="1">
            <a:spLocks/>
          </p:cNvSpPr>
          <p:nvPr/>
        </p:nvSpPr>
        <p:spPr>
          <a:xfrm>
            <a:off x="2929328" y="6400799"/>
            <a:ext cx="2895600" cy="18256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altLang="en-US" sz="1100" dirty="0">
                <a:solidFill>
                  <a:srgbClr val="000000"/>
                </a:solidFill>
                <a:latin typeface="Arial" panose="020B0604020202020204" pitchFamily="34" charset="0"/>
                <a:cs typeface="Arial" panose="020B0604020202020204" pitchFamily="34" charset="0"/>
              </a:rPr>
              <a:t>Supporting Smooth Transitions | 2023</a:t>
            </a:r>
            <a:endParaRPr lang="en-US" altLang="en-US" sz="1100" dirty="0">
              <a:solidFill>
                <a:srgbClr val="000000"/>
              </a:solidFill>
              <a:latin typeface="Arial" panose="020B0604020202020204" pitchFamily="34" charset="0"/>
              <a:cs typeface="Arial" panose="020B0604020202020204" pitchFamily="34" charset="0"/>
            </a:endParaRPr>
          </a:p>
        </p:txBody>
      </p:sp>
      <p:pic>
        <p:nvPicPr>
          <p:cNvPr id="9" name="Picture 8"/>
          <p:cNvPicPr>
            <a:picLocks noChangeAspect="1"/>
          </p:cNvPicPr>
          <p:nvPr userDrawn="1"/>
        </p:nvPicPr>
        <p:blipFill rotWithShape="1">
          <a:blip r:embed="rId9">
            <a:extLst>
              <a:ext uri="{28A0092B-C50C-407E-A947-70E740481C1C}">
                <a14:useLocalDpi xmlns:a14="http://schemas.microsoft.com/office/drawing/2010/main" val="0"/>
              </a:ext>
            </a:extLst>
          </a:blip>
          <a:srcRect t="10444" b="9159"/>
          <a:stretch/>
        </p:blipFill>
        <p:spPr>
          <a:xfrm>
            <a:off x="7302988" y="5805264"/>
            <a:ext cx="1757623" cy="1052735"/>
          </a:xfrm>
          <a:prstGeom prst="rect">
            <a:avLst/>
          </a:prstGeom>
        </p:spPr>
      </p:pic>
      <p:pic>
        <p:nvPicPr>
          <p:cNvPr id="4" name="Picture 8">
            <a:extLst>
              <a:ext uri="{FF2B5EF4-FFF2-40B4-BE49-F238E27FC236}">
                <a16:creationId xmlns:a16="http://schemas.microsoft.com/office/drawing/2014/main" id="{4279848C-5787-519F-474F-112F37A9C09D}"/>
              </a:ext>
            </a:extLst>
          </p:cNvPr>
          <p:cNvPicPr>
            <a:picLocks noChangeAspect="1"/>
          </p:cNvPicPr>
          <p:nvPr userDrawn="1"/>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245533" y="5874697"/>
            <a:ext cx="870744" cy="846778"/>
          </a:xfrm>
          <a:prstGeom prst="rect">
            <a:avLst/>
          </a:prstGeom>
        </p:spPr>
      </p:pic>
    </p:spTree>
    <p:extLst>
      <p:ext uri="{BB962C8B-B14F-4D97-AF65-F5344CB8AC3E}">
        <p14:creationId xmlns:p14="http://schemas.microsoft.com/office/powerpoint/2010/main" val="304368159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7" r:id="rId3"/>
    <p:sldLayoutId id="2147483668" r:id="rId4"/>
    <p:sldLayoutId id="2147483682" r:id="rId5"/>
    <p:sldLayoutId id="2147483681" r:id="rId6"/>
    <p:sldLayoutId id="2147483698" r:id="rId7"/>
  </p:sldLayoutIdLst>
  <p:transition spd="slow">
    <p:fade/>
  </p:transition>
  <p:hf hdr="0" ftr="0" dt="0"/>
  <p:txStyles>
    <p:titleStyle>
      <a:lvl1pPr algn="l" defTabSz="914400" rtl="0" eaLnBrk="1" latinLnBrk="0" hangingPunct="1">
        <a:spcBef>
          <a:spcPct val="0"/>
        </a:spcBef>
        <a:buNone/>
        <a:defRPr sz="2800" kern="1200" cap="all" baseline="0">
          <a:solidFill>
            <a:schemeClr val="bg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Clr>
          <a:schemeClr val="accent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chemeClr val="accent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chemeClr val="accent4"/>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chemeClr val="accent4"/>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chemeClr val="accent4"/>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947D9DF-9931-A55C-C053-D6E00C898224}"/>
              </a:ext>
            </a:extLst>
          </p:cNvPr>
          <p:cNvSpPr/>
          <p:nvPr userDrawn="1"/>
        </p:nvSpPr>
        <p:spPr>
          <a:xfrm>
            <a:off x="0" y="0"/>
            <a:ext cx="9144000" cy="1221698"/>
          </a:xfrm>
          <a:prstGeom prst="rect">
            <a:avLst/>
          </a:prstGeom>
          <a:solidFill>
            <a:srgbClr val="510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50789" y="78698"/>
            <a:ext cx="6787980" cy="1143000"/>
          </a:xfrm>
          <a:prstGeom prst="rect">
            <a:avLst/>
          </a:prstGeom>
        </p:spPr>
        <p:txBody>
          <a:bodyPr vert="horz" lIns="91440" tIns="45720" rIns="91440" bIns="45720" rtlCol="0" anchor="b">
            <a:normAutofit/>
          </a:bodyPr>
          <a:lstStyle/>
          <a:p>
            <a:r>
              <a:rPr lang="en-US" dirty="0"/>
              <a:t>Click to edit Master title style</a:t>
            </a:r>
            <a:endParaRPr lang="en-GB" dirty="0"/>
          </a:p>
        </p:txBody>
      </p:sp>
      <p:sp>
        <p:nvSpPr>
          <p:cNvPr id="3" name="Text Placeholder 2"/>
          <p:cNvSpPr>
            <a:spLocks noGrp="1"/>
          </p:cNvSpPr>
          <p:nvPr>
            <p:ph type="body" idx="1"/>
          </p:nvPr>
        </p:nvSpPr>
        <p:spPr>
          <a:xfrm>
            <a:off x="650788" y="1600201"/>
            <a:ext cx="7850661" cy="420506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descr="Logo&#10;&#10;Description automatically generated">
            <a:extLst>
              <a:ext uri="{FF2B5EF4-FFF2-40B4-BE49-F238E27FC236}">
                <a16:creationId xmlns:a16="http://schemas.microsoft.com/office/drawing/2014/main" id="{0D833B56-434D-3ED4-B399-7E783262644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528113" y="163881"/>
            <a:ext cx="1484431" cy="1484431"/>
          </a:xfrm>
          <a:prstGeom prst="rect">
            <a:avLst/>
          </a:prstGeom>
        </p:spPr>
      </p:pic>
      <p:sp>
        <p:nvSpPr>
          <p:cNvPr id="14" name="Footer Placeholder 3">
            <a:extLst>
              <a:ext uri="{FF2B5EF4-FFF2-40B4-BE49-F238E27FC236}">
                <a16:creationId xmlns:a16="http://schemas.microsoft.com/office/drawing/2014/main" id="{CA8F9E0F-45A7-A459-A68F-41C51A6F6CE3}"/>
              </a:ext>
            </a:extLst>
          </p:cNvPr>
          <p:cNvSpPr txBox="1">
            <a:spLocks/>
          </p:cNvSpPr>
          <p:nvPr userDrawn="1"/>
        </p:nvSpPr>
        <p:spPr>
          <a:xfrm>
            <a:off x="2929328" y="6400799"/>
            <a:ext cx="2895600" cy="18256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altLang="en-US" sz="1100" dirty="0">
                <a:solidFill>
                  <a:srgbClr val="000000"/>
                </a:solidFill>
                <a:latin typeface="Arial" panose="020B0604020202020204" pitchFamily="34" charset="0"/>
                <a:cs typeface="Arial" panose="020B0604020202020204" pitchFamily="34" charset="0"/>
              </a:rPr>
              <a:t>Supporting Smooth Transitions | 2023</a:t>
            </a:r>
            <a:endParaRPr lang="en-US" altLang="en-US" sz="1100" dirty="0">
              <a:solidFill>
                <a:srgbClr val="000000"/>
              </a:solidFill>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DD173248-3834-48AD-86B6-730A4F89D72A}"/>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10444" b="9159"/>
          <a:stretch/>
        </p:blipFill>
        <p:spPr>
          <a:xfrm>
            <a:off x="7302988" y="5805264"/>
            <a:ext cx="1757623" cy="1052735"/>
          </a:xfrm>
          <a:prstGeom prst="rect">
            <a:avLst/>
          </a:prstGeom>
        </p:spPr>
      </p:pic>
      <p:pic>
        <p:nvPicPr>
          <p:cNvPr id="16" name="Picture 8">
            <a:extLst>
              <a:ext uri="{FF2B5EF4-FFF2-40B4-BE49-F238E27FC236}">
                <a16:creationId xmlns:a16="http://schemas.microsoft.com/office/drawing/2014/main" id="{D56BB2E7-80A9-0721-00E9-B814EEF52453}"/>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245533" y="5874697"/>
            <a:ext cx="870744" cy="846778"/>
          </a:xfrm>
          <a:prstGeom prst="rect">
            <a:avLst/>
          </a:prstGeom>
        </p:spPr>
      </p:pic>
    </p:spTree>
    <p:extLst>
      <p:ext uri="{BB962C8B-B14F-4D97-AF65-F5344CB8AC3E}">
        <p14:creationId xmlns:p14="http://schemas.microsoft.com/office/powerpoint/2010/main" val="2571279446"/>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ransition spd="slow">
    <p:fade/>
  </p:transition>
  <p:hf hdr="0" ftr="0" dt="0"/>
  <p:txStyles>
    <p:titleStyle>
      <a:lvl1pPr algn="l" defTabSz="914400" rtl="0" eaLnBrk="1" latinLnBrk="0" hangingPunct="1">
        <a:spcBef>
          <a:spcPct val="0"/>
        </a:spcBef>
        <a:buNone/>
        <a:defRPr sz="2800" kern="1200" cap="all" baseline="0">
          <a:solidFill>
            <a:schemeClr val="bg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Clr>
          <a:schemeClr val="accent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chemeClr val="accent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chemeClr val="accent4"/>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chemeClr val="accent4"/>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chemeClr val="accent4"/>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327C3E-4BC8-923C-8989-653E4CF27A2B}"/>
              </a:ext>
            </a:extLst>
          </p:cNvPr>
          <p:cNvSpPr/>
          <p:nvPr userDrawn="1"/>
        </p:nvSpPr>
        <p:spPr>
          <a:xfrm>
            <a:off x="0" y="0"/>
            <a:ext cx="9144000" cy="1221698"/>
          </a:xfrm>
          <a:prstGeom prst="rect">
            <a:avLst/>
          </a:prstGeom>
          <a:solidFill>
            <a:srgbClr val="BB6A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Logo&#10;&#10;Description automatically generated">
            <a:extLst>
              <a:ext uri="{FF2B5EF4-FFF2-40B4-BE49-F238E27FC236}">
                <a16:creationId xmlns:a16="http://schemas.microsoft.com/office/drawing/2014/main" id="{57BB119F-6664-41F3-22D4-928AC1F841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28112" y="163881"/>
            <a:ext cx="1484432" cy="1484432"/>
          </a:xfrm>
          <a:prstGeom prst="rect">
            <a:avLst/>
          </a:prstGeom>
        </p:spPr>
      </p:pic>
      <p:sp>
        <p:nvSpPr>
          <p:cNvPr id="11" name="Footer Placeholder 3">
            <a:extLst>
              <a:ext uri="{FF2B5EF4-FFF2-40B4-BE49-F238E27FC236}">
                <a16:creationId xmlns:a16="http://schemas.microsoft.com/office/drawing/2014/main" id="{235DFBB7-2C85-2374-B519-4A46237C0621}"/>
              </a:ext>
            </a:extLst>
          </p:cNvPr>
          <p:cNvSpPr txBox="1">
            <a:spLocks/>
          </p:cNvSpPr>
          <p:nvPr userDrawn="1"/>
        </p:nvSpPr>
        <p:spPr>
          <a:xfrm>
            <a:off x="2929328" y="6400799"/>
            <a:ext cx="2895600" cy="18256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altLang="en-US" sz="1100" dirty="0">
                <a:solidFill>
                  <a:srgbClr val="000000"/>
                </a:solidFill>
                <a:latin typeface="Arial" panose="020B0604020202020204" pitchFamily="34" charset="0"/>
                <a:cs typeface="Arial" panose="020B0604020202020204" pitchFamily="34" charset="0"/>
              </a:rPr>
              <a:t>Supporting Smooth Transitions | 2023</a:t>
            </a:r>
            <a:endParaRPr lang="en-US" altLang="en-US" sz="1100" dirty="0">
              <a:solidFill>
                <a:srgbClr val="000000"/>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C8D47C9C-24CA-5442-A9B2-6ED36159BA16}"/>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10444" b="9159"/>
          <a:stretch/>
        </p:blipFill>
        <p:spPr>
          <a:xfrm>
            <a:off x="7302988" y="5805264"/>
            <a:ext cx="1757623" cy="1052735"/>
          </a:xfrm>
          <a:prstGeom prst="rect">
            <a:avLst/>
          </a:prstGeom>
        </p:spPr>
      </p:pic>
      <p:pic>
        <p:nvPicPr>
          <p:cNvPr id="13" name="Picture 8">
            <a:extLst>
              <a:ext uri="{FF2B5EF4-FFF2-40B4-BE49-F238E27FC236}">
                <a16:creationId xmlns:a16="http://schemas.microsoft.com/office/drawing/2014/main" id="{F3AA2FC4-90ED-E021-0814-624AC5E14AAE}"/>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245533" y="5874697"/>
            <a:ext cx="870744" cy="846778"/>
          </a:xfrm>
          <a:prstGeom prst="rect">
            <a:avLst/>
          </a:prstGeom>
        </p:spPr>
      </p:pic>
      <p:sp>
        <p:nvSpPr>
          <p:cNvPr id="2" name="Title Placeholder 1"/>
          <p:cNvSpPr>
            <a:spLocks noGrp="1"/>
          </p:cNvSpPr>
          <p:nvPr>
            <p:ph type="title"/>
          </p:nvPr>
        </p:nvSpPr>
        <p:spPr>
          <a:xfrm>
            <a:off x="650788" y="78699"/>
            <a:ext cx="6787980" cy="1143000"/>
          </a:xfrm>
          <a:prstGeom prst="rect">
            <a:avLst/>
          </a:prstGeom>
        </p:spPr>
        <p:txBody>
          <a:bodyPr vert="horz" lIns="91440" tIns="45720" rIns="91440" bIns="45720" rtlCol="0" anchor="b">
            <a:normAutofit/>
          </a:bodyPr>
          <a:lstStyle/>
          <a:p>
            <a:r>
              <a:rPr lang="en-US" dirty="0"/>
              <a:t>CLICK TO EDIT MASTER TITLE STYLE</a:t>
            </a:r>
            <a:endParaRPr lang="en-GB" dirty="0"/>
          </a:p>
        </p:txBody>
      </p:sp>
      <p:sp>
        <p:nvSpPr>
          <p:cNvPr id="3" name="Text Placeholder 2"/>
          <p:cNvSpPr>
            <a:spLocks noGrp="1"/>
          </p:cNvSpPr>
          <p:nvPr>
            <p:ph type="body" idx="1"/>
          </p:nvPr>
        </p:nvSpPr>
        <p:spPr>
          <a:xfrm>
            <a:off x="650788" y="1600201"/>
            <a:ext cx="7850661" cy="420506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261459277"/>
      </p:ext>
    </p:extLst>
  </p:cSld>
  <p:clrMap bg1="lt1" tx1="dk1" bg2="lt2" tx2="dk2" accent1="accent1" accent2="accent2" accent3="accent3" accent4="accent4" accent5="accent5" accent6="accent6" hlink="hlink" folHlink="folHlink"/>
  <p:sldLayoutIdLst>
    <p:sldLayoutId id="2147483697" r:id="rId1"/>
  </p:sldLayoutIdLst>
  <p:transition spd="slow">
    <p:fade/>
  </p:transition>
  <p:hf hdr="0" ftr="0" dt="0"/>
  <p:txStyles>
    <p:titleStyle>
      <a:lvl1pPr algn="l" defTabSz="914400" rtl="0" eaLnBrk="1" latinLnBrk="0" hangingPunct="1">
        <a:spcBef>
          <a:spcPct val="0"/>
        </a:spcBef>
        <a:buNone/>
        <a:defRPr sz="2800" kern="1200" cap="all" baseline="0">
          <a:solidFill>
            <a:schemeClr val="bg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Clr>
          <a:schemeClr val="accent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chemeClr val="accent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chemeClr val="accent4"/>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chemeClr val="accent4"/>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chemeClr val="accent4"/>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31.jpg"/><Relationship Id="rId7"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42.jpg"/><Relationship Id="rId3" Type="http://schemas.openxmlformats.org/officeDocument/2006/relationships/image" Target="../media/image37.jpg"/><Relationship Id="rId7" Type="http://schemas.openxmlformats.org/officeDocument/2006/relationships/image" Target="../media/image41.jp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38.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18.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image" Target="../media/image47.png"/><Relationship Id="rId7" Type="http://schemas.openxmlformats.org/officeDocument/2006/relationships/image" Target="../media/image51.jp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9.jpg"/><Relationship Id="rId4" Type="http://schemas.openxmlformats.org/officeDocument/2006/relationships/image" Target="../media/image48.png"/><Relationship Id="rId9" Type="http://schemas.openxmlformats.org/officeDocument/2006/relationships/image" Target="../media/image53.jpg"/></Relationships>
</file>

<file path=ppt/slides/_rels/slide19.xml.rels><?xml version="1.0" encoding="UTF-8" standalone="yes"?>
<Relationships xmlns="http://schemas.openxmlformats.org/package/2006/relationships"><Relationship Id="rId8" Type="http://schemas.openxmlformats.org/officeDocument/2006/relationships/image" Target="../media/image59.jpg"/><Relationship Id="rId3" Type="http://schemas.openxmlformats.org/officeDocument/2006/relationships/image" Target="../media/image54.jpg"/><Relationship Id="rId7" Type="http://schemas.openxmlformats.org/officeDocument/2006/relationships/image" Target="../media/image58.jp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57.jpg"/><Relationship Id="rId5" Type="http://schemas.openxmlformats.org/officeDocument/2006/relationships/image" Target="../media/image56.jpg"/><Relationship Id="rId10" Type="http://schemas.openxmlformats.org/officeDocument/2006/relationships/image" Target="../media/image61.jpg"/><Relationship Id="rId4" Type="http://schemas.openxmlformats.org/officeDocument/2006/relationships/image" Target="../media/image55.jpg"/><Relationship Id="rId9" Type="http://schemas.openxmlformats.org/officeDocument/2006/relationships/image" Target="../media/image60.jp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0.jpg"/><Relationship Id="rId4"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18.jpg"/><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4A51D3-9ADC-23C6-65BF-6467D1FEE0DF}"/>
              </a:ext>
            </a:extLst>
          </p:cNvPr>
          <p:cNvSpPr/>
          <p:nvPr/>
        </p:nvSpPr>
        <p:spPr>
          <a:xfrm>
            <a:off x="0" y="1641075"/>
            <a:ext cx="9144000" cy="41541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ctrTitle" idx="4294967295"/>
          </p:nvPr>
        </p:nvSpPr>
        <p:spPr>
          <a:xfrm>
            <a:off x="199836" y="2975916"/>
            <a:ext cx="8744328" cy="1357395"/>
          </a:xfrm>
        </p:spPr>
        <p:txBody>
          <a:bodyPr>
            <a:normAutofit fontScale="90000"/>
          </a:bodyPr>
          <a:lstStyle/>
          <a:p>
            <a:pPr algn="ctr"/>
            <a:r>
              <a:rPr lang="en-GB" sz="4000" cap="none" dirty="0"/>
              <a:t>SUPPORTING SMOOTH TRANSITIONS </a:t>
            </a:r>
            <a:br>
              <a:rPr lang="en-GB" sz="4000" cap="none" dirty="0"/>
            </a:br>
            <a:r>
              <a:rPr lang="en-GB" sz="4000" i="1" cap="none" dirty="0"/>
              <a:t>For You And Your Child</a:t>
            </a:r>
            <a:endParaRPr lang="en-GB" sz="4000" dirty="0"/>
          </a:p>
        </p:txBody>
      </p:sp>
      <p:sp>
        <p:nvSpPr>
          <p:cNvPr id="5" name="Subtitle 4"/>
          <p:cNvSpPr>
            <a:spLocks noGrp="1"/>
          </p:cNvSpPr>
          <p:nvPr>
            <p:ph type="subTitle" idx="4294967295"/>
          </p:nvPr>
        </p:nvSpPr>
        <p:spPr>
          <a:xfrm>
            <a:off x="254336" y="4783946"/>
            <a:ext cx="8635326" cy="884205"/>
          </a:xfrm>
        </p:spPr>
        <p:txBody>
          <a:bodyPr>
            <a:normAutofit/>
          </a:bodyPr>
          <a:lstStyle/>
          <a:p>
            <a:pPr marL="0" indent="0" algn="ctr">
              <a:buNone/>
            </a:pPr>
            <a:r>
              <a:rPr lang="en-GB" sz="2400" dirty="0">
                <a:solidFill>
                  <a:schemeClr val="bg1"/>
                </a:solidFill>
              </a:rPr>
              <a:t>Insert date, time and presenter information</a:t>
            </a:r>
          </a:p>
        </p:txBody>
      </p:sp>
      <p:sp>
        <p:nvSpPr>
          <p:cNvPr id="2" name="TextBox 1"/>
          <p:cNvSpPr txBox="1"/>
          <p:nvPr/>
        </p:nvSpPr>
        <p:spPr>
          <a:xfrm>
            <a:off x="464246" y="480239"/>
            <a:ext cx="1440160" cy="923330"/>
          </a:xfrm>
          <a:prstGeom prst="rect">
            <a:avLst/>
          </a:prstGeom>
          <a:noFill/>
        </p:spPr>
        <p:txBody>
          <a:bodyPr wrap="square" rtlCol="0">
            <a:spAutoFit/>
          </a:bodyPr>
          <a:lstStyle/>
          <a:p>
            <a:pPr algn="ctr"/>
            <a:r>
              <a:rPr lang="en-GB" dirty="0"/>
              <a:t>Insert your school badge here</a:t>
            </a:r>
          </a:p>
        </p:txBody>
      </p:sp>
      <p:pic>
        <p:nvPicPr>
          <p:cNvPr id="8" name="Picture 7" descr="Logo&#10;&#10;Description automatically generated">
            <a:extLst>
              <a:ext uri="{FF2B5EF4-FFF2-40B4-BE49-F238E27FC236}">
                <a16:creationId xmlns:a16="http://schemas.microsoft.com/office/drawing/2014/main" id="{073A8725-5A65-8E24-C7C6-522122DF84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6413" y="171425"/>
            <a:ext cx="2440421" cy="2440421"/>
          </a:xfrm>
          <a:prstGeom prst="rect">
            <a:avLst/>
          </a:prstGeom>
        </p:spPr>
      </p:pic>
      <p:sp>
        <p:nvSpPr>
          <p:cNvPr id="9" name="TextBox 8">
            <a:extLst>
              <a:ext uri="{FF2B5EF4-FFF2-40B4-BE49-F238E27FC236}">
                <a16:creationId xmlns:a16="http://schemas.microsoft.com/office/drawing/2014/main" id="{8D291ED5-497E-46C5-82B8-21C8B914E448}"/>
              </a:ext>
            </a:extLst>
          </p:cNvPr>
          <p:cNvSpPr txBox="1"/>
          <p:nvPr/>
        </p:nvSpPr>
        <p:spPr>
          <a:xfrm>
            <a:off x="2930924" y="1035089"/>
            <a:ext cx="3282151" cy="584775"/>
          </a:xfrm>
          <a:prstGeom prst="rect">
            <a:avLst/>
          </a:prstGeom>
          <a:noFill/>
        </p:spPr>
        <p:txBody>
          <a:bodyPr wrap="square" rtlCol="0">
            <a:spAutoFit/>
          </a:bodyPr>
          <a:lstStyle/>
          <a:p>
            <a:pPr algn="ctr"/>
            <a:r>
              <a:rPr lang="en-GB" sz="3200" b="1" cap="all" dirty="0">
                <a:solidFill>
                  <a:schemeClr val="accent2"/>
                </a:solidFill>
              </a:rPr>
              <a:t>WELCOME TO</a:t>
            </a:r>
            <a:endParaRPr lang="en-US" sz="3200" b="1" cap="all" dirty="0">
              <a:solidFill>
                <a:schemeClr val="accent2"/>
              </a:solidFill>
            </a:endParaRPr>
          </a:p>
        </p:txBody>
      </p:sp>
      <p:sp>
        <p:nvSpPr>
          <p:cNvPr id="10" name="TextBox 9">
            <a:extLst>
              <a:ext uri="{FF2B5EF4-FFF2-40B4-BE49-F238E27FC236}">
                <a16:creationId xmlns:a16="http://schemas.microsoft.com/office/drawing/2014/main" id="{571A31BC-B27C-31EB-A507-74EB00E47419}"/>
              </a:ext>
            </a:extLst>
          </p:cNvPr>
          <p:cNvSpPr txBox="1"/>
          <p:nvPr/>
        </p:nvSpPr>
        <p:spPr>
          <a:xfrm>
            <a:off x="3055064" y="1939618"/>
            <a:ext cx="3033870" cy="830997"/>
          </a:xfrm>
          <a:prstGeom prst="rect">
            <a:avLst/>
          </a:prstGeom>
          <a:noFill/>
        </p:spPr>
        <p:txBody>
          <a:bodyPr wrap="square" rtlCol="0">
            <a:spAutoFit/>
          </a:bodyPr>
          <a:lstStyle/>
          <a:p>
            <a:pPr algn="ctr"/>
            <a:r>
              <a:rPr lang="en-GB" sz="2400" i="1" cap="none" dirty="0">
                <a:solidFill>
                  <a:schemeClr val="bg1"/>
                </a:solidFill>
              </a:rPr>
              <a:t>Insert School/Setting Name</a:t>
            </a:r>
            <a:endParaRPr lang="en-US" sz="2400" dirty="0">
              <a:solidFill>
                <a:schemeClr val="bg1"/>
              </a:solidFill>
            </a:endParaRPr>
          </a:p>
        </p:txBody>
      </p:sp>
    </p:spTree>
    <p:extLst>
      <p:ext uri="{BB962C8B-B14F-4D97-AF65-F5344CB8AC3E}">
        <p14:creationId xmlns:p14="http://schemas.microsoft.com/office/powerpoint/2010/main" val="1252728619"/>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Daily routines</a:t>
            </a:r>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1118858934"/>
              </p:ext>
            </p:extLst>
          </p:nvPr>
        </p:nvGraphicFramePr>
        <p:xfrm>
          <a:off x="770860" y="1824039"/>
          <a:ext cx="7602279" cy="3291840"/>
        </p:xfrm>
        <a:graphic>
          <a:graphicData uri="http://schemas.openxmlformats.org/drawingml/2006/table">
            <a:tbl>
              <a:tblPr firstRow="1" firstCol="1" lastRow="1" lastCol="1" bandRow="1" bandCol="1">
                <a:tableStyleId>{5C22544A-7EE6-4342-B048-85BDC9FD1C3A}</a:tableStyleId>
              </a:tblPr>
              <a:tblGrid>
                <a:gridCol w="1123125">
                  <a:extLst>
                    <a:ext uri="{9D8B030D-6E8A-4147-A177-3AD203B41FA5}">
                      <a16:colId xmlns:a16="http://schemas.microsoft.com/office/drawing/2014/main" val="1421986183"/>
                    </a:ext>
                  </a:extLst>
                </a:gridCol>
                <a:gridCol w="6479154">
                  <a:extLst>
                    <a:ext uri="{9D8B030D-6E8A-4147-A177-3AD203B41FA5}">
                      <a16:colId xmlns:a16="http://schemas.microsoft.com/office/drawing/2014/main" val="470639122"/>
                    </a:ext>
                  </a:extLst>
                </a:gridCol>
              </a:tblGrid>
              <a:tr h="321285">
                <a:tc>
                  <a:txBody>
                    <a:bodyPr/>
                    <a:lstStyle/>
                    <a:p>
                      <a:pPr algn="r">
                        <a:spcAft>
                          <a:spcPts val="0"/>
                        </a:spcAft>
                      </a:pPr>
                      <a:r>
                        <a:rPr lang="en-GB" sz="2400" b="0" dirty="0">
                          <a:solidFill>
                            <a:schemeClr val="accent1"/>
                          </a:solidFill>
                          <a:effectLst/>
                        </a:rPr>
                        <a:t>8.45</a:t>
                      </a:r>
                      <a:endParaRPr lang="en-GB" sz="2400" b="0" dirty="0">
                        <a:solidFill>
                          <a:schemeClr val="accent1"/>
                        </a:solidFill>
                        <a:effectLst/>
                        <a:latin typeface="Times New Roman" panose="02020603050405020304" pitchFamily="18" charset="0"/>
                        <a:ea typeface="Times New Roman" panose="02020603050405020304" pitchFamily="18" charset="0"/>
                      </a:endParaRPr>
                    </a:p>
                  </a:txBody>
                  <a:tcPr marL="68580" marR="140580" marT="0" marB="0">
                    <a:solidFill>
                      <a:schemeClr val="bg1"/>
                    </a:solidFill>
                  </a:tcPr>
                </a:tc>
                <a:tc>
                  <a:txBody>
                    <a:bodyPr/>
                    <a:lstStyle/>
                    <a:p>
                      <a:pPr>
                        <a:spcAft>
                          <a:spcPts val="0"/>
                        </a:spcAft>
                      </a:pPr>
                      <a:r>
                        <a:rPr lang="en-GB" sz="2400" b="0" dirty="0">
                          <a:solidFill>
                            <a:schemeClr val="tx1"/>
                          </a:solidFill>
                          <a:effectLst/>
                        </a:rPr>
                        <a:t>Arrival and self-registration </a:t>
                      </a:r>
                      <a:endParaRPr lang="en-GB" sz="24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152470668"/>
                  </a:ext>
                </a:extLst>
              </a:tr>
              <a:tr h="321285">
                <a:tc>
                  <a:txBody>
                    <a:bodyPr/>
                    <a:lstStyle/>
                    <a:p>
                      <a:pPr algn="r">
                        <a:spcAft>
                          <a:spcPts val="0"/>
                        </a:spcAft>
                      </a:pPr>
                      <a:endParaRPr lang="en-GB" sz="2400" b="0" dirty="0">
                        <a:solidFill>
                          <a:schemeClr val="accent1"/>
                        </a:solidFill>
                        <a:effectLst/>
                        <a:latin typeface="Times New Roman" panose="02020603050405020304" pitchFamily="18" charset="0"/>
                        <a:ea typeface="Times New Roman" panose="02020603050405020304" pitchFamily="18" charset="0"/>
                      </a:endParaRPr>
                    </a:p>
                  </a:txBody>
                  <a:tcPr marL="68580" marR="140580" marT="0" marB="0">
                    <a:solidFill>
                      <a:schemeClr val="bg1"/>
                    </a:solidFill>
                  </a:tcPr>
                </a:tc>
                <a:tc>
                  <a:txBody>
                    <a:bodyPr/>
                    <a:lstStyle/>
                    <a:p>
                      <a:pPr>
                        <a:spcAft>
                          <a:spcPts val="0"/>
                        </a:spcAft>
                      </a:pPr>
                      <a:r>
                        <a:rPr lang="en-GB" sz="2400" b="0" dirty="0">
                          <a:solidFill>
                            <a:schemeClr val="tx1"/>
                          </a:solidFill>
                          <a:effectLst/>
                        </a:rPr>
                        <a:t>Activities led by an adult</a:t>
                      </a:r>
                    </a:p>
                    <a:p>
                      <a:pPr>
                        <a:spcAft>
                          <a:spcPts val="0"/>
                        </a:spcAft>
                      </a:pPr>
                      <a:r>
                        <a:rPr lang="en-GB" sz="2400" b="0" dirty="0">
                          <a:solidFill>
                            <a:schemeClr val="tx1"/>
                          </a:solidFill>
                          <a:effectLst/>
                          <a:latin typeface="+mn-lt"/>
                          <a:ea typeface="Times New Roman" panose="02020603050405020304" pitchFamily="18" charset="0"/>
                        </a:rPr>
                        <a:t>Children are able to help themselves to snack</a:t>
                      </a:r>
                    </a:p>
                  </a:txBody>
                  <a:tcPr marL="68580" marR="68580" marT="0" marB="0">
                    <a:solidFill>
                      <a:schemeClr val="bg1"/>
                    </a:solidFill>
                  </a:tcPr>
                </a:tc>
                <a:extLst>
                  <a:ext uri="{0D108BD9-81ED-4DB2-BD59-A6C34878D82A}">
                    <a16:rowId xmlns:a16="http://schemas.microsoft.com/office/drawing/2014/main" val="796235000"/>
                  </a:ext>
                </a:extLst>
              </a:tr>
              <a:tr h="321285">
                <a:tc>
                  <a:txBody>
                    <a:bodyPr/>
                    <a:lstStyle/>
                    <a:p>
                      <a:pPr algn="r">
                        <a:spcAft>
                          <a:spcPts val="0"/>
                        </a:spcAft>
                      </a:pPr>
                      <a:endParaRPr lang="en-GB" sz="2400" b="0" dirty="0">
                        <a:solidFill>
                          <a:schemeClr val="accent1"/>
                        </a:solidFill>
                        <a:effectLst/>
                        <a:latin typeface="Times New Roman" panose="02020603050405020304" pitchFamily="18" charset="0"/>
                        <a:ea typeface="Times New Roman" panose="02020603050405020304" pitchFamily="18" charset="0"/>
                      </a:endParaRPr>
                    </a:p>
                  </a:txBody>
                  <a:tcPr marL="68580" marR="140580" marT="0" marB="0">
                    <a:solidFill>
                      <a:schemeClr val="bg1"/>
                    </a:solidFill>
                  </a:tcPr>
                </a:tc>
                <a:tc>
                  <a:txBody>
                    <a:bodyPr/>
                    <a:lstStyle/>
                    <a:p>
                      <a:pPr>
                        <a:spcAft>
                          <a:spcPts val="0"/>
                        </a:spcAft>
                      </a:pPr>
                      <a:r>
                        <a:rPr lang="en-GB" sz="2400" b="0" dirty="0">
                          <a:solidFill>
                            <a:schemeClr val="tx1"/>
                          </a:solidFill>
                          <a:effectLst/>
                        </a:rPr>
                        <a:t>Child initiated activities supported by adults</a:t>
                      </a:r>
                      <a:endParaRPr lang="en-GB" sz="24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3160187489"/>
                  </a:ext>
                </a:extLst>
              </a:tr>
              <a:tr h="321285">
                <a:tc>
                  <a:txBody>
                    <a:bodyPr/>
                    <a:lstStyle/>
                    <a:p>
                      <a:pPr algn="r">
                        <a:spcAft>
                          <a:spcPts val="0"/>
                        </a:spcAft>
                      </a:pPr>
                      <a:r>
                        <a:rPr lang="en-GB" sz="2400" b="0" dirty="0">
                          <a:solidFill>
                            <a:schemeClr val="accent1"/>
                          </a:solidFill>
                          <a:effectLst/>
                        </a:rPr>
                        <a:t>12.00</a:t>
                      </a:r>
                      <a:endParaRPr lang="en-GB" sz="2400" b="0" dirty="0">
                        <a:solidFill>
                          <a:schemeClr val="accent1"/>
                        </a:solidFill>
                        <a:effectLst/>
                        <a:latin typeface="Times New Roman" panose="02020603050405020304" pitchFamily="18" charset="0"/>
                        <a:ea typeface="Times New Roman" panose="02020603050405020304" pitchFamily="18" charset="0"/>
                      </a:endParaRPr>
                    </a:p>
                  </a:txBody>
                  <a:tcPr marL="68580" marR="140580" marT="0" marB="0">
                    <a:solidFill>
                      <a:schemeClr val="bg1"/>
                    </a:solidFill>
                  </a:tcPr>
                </a:tc>
                <a:tc>
                  <a:txBody>
                    <a:bodyPr/>
                    <a:lstStyle/>
                    <a:p>
                      <a:pPr>
                        <a:spcAft>
                          <a:spcPts val="0"/>
                        </a:spcAft>
                      </a:pPr>
                      <a:r>
                        <a:rPr lang="en-GB" sz="2400" b="0" dirty="0">
                          <a:solidFill>
                            <a:schemeClr val="tx1"/>
                          </a:solidFill>
                          <a:effectLst/>
                        </a:rPr>
                        <a:t>LUNCH</a:t>
                      </a:r>
                      <a:endParaRPr lang="en-GB" sz="24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230385962"/>
                  </a:ext>
                </a:extLst>
              </a:tr>
              <a:tr h="321285">
                <a:tc>
                  <a:txBody>
                    <a:bodyPr/>
                    <a:lstStyle/>
                    <a:p>
                      <a:pPr algn="r">
                        <a:spcAft>
                          <a:spcPts val="0"/>
                        </a:spcAft>
                      </a:pPr>
                      <a:r>
                        <a:rPr lang="en-GB" sz="2400" b="0">
                          <a:solidFill>
                            <a:schemeClr val="accent1"/>
                          </a:solidFill>
                          <a:effectLst/>
                        </a:rPr>
                        <a:t>1.00</a:t>
                      </a:r>
                      <a:endParaRPr lang="en-GB" sz="2400" b="0">
                        <a:solidFill>
                          <a:schemeClr val="accent1"/>
                        </a:solidFill>
                        <a:effectLst/>
                        <a:latin typeface="Times New Roman" panose="02020603050405020304" pitchFamily="18" charset="0"/>
                        <a:ea typeface="Times New Roman" panose="02020603050405020304" pitchFamily="18" charset="0"/>
                      </a:endParaRPr>
                    </a:p>
                  </a:txBody>
                  <a:tcPr marL="68580" marR="140580" marT="0" marB="0">
                    <a:solidFill>
                      <a:schemeClr val="bg1"/>
                    </a:solidFill>
                  </a:tcPr>
                </a:tc>
                <a:tc>
                  <a:txBody>
                    <a:bodyPr/>
                    <a:lstStyle/>
                    <a:p>
                      <a:pPr>
                        <a:spcAft>
                          <a:spcPts val="0"/>
                        </a:spcAft>
                      </a:pPr>
                      <a:r>
                        <a:rPr lang="en-GB" sz="2400" b="0" dirty="0">
                          <a:solidFill>
                            <a:schemeClr val="tx1"/>
                          </a:solidFill>
                          <a:effectLst/>
                        </a:rPr>
                        <a:t>Activities led by an adult</a:t>
                      </a:r>
                      <a:endParaRPr lang="en-GB" sz="24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3892323070"/>
                  </a:ext>
                </a:extLst>
              </a:tr>
              <a:tr h="321285">
                <a:tc>
                  <a:txBody>
                    <a:bodyPr/>
                    <a:lstStyle/>
                    <a:p>
                      <a:pPr algn="r">
                        <a:spcAft>
                          <a:spcPts val="0"/>
                        </a:spcAft>
                      </a:pPr>
                      <a:endParaRPr lang="en-GB" sz="2400" b="0" dirty="0">
                        <a:solidFill>
                          <a:schemeClr val="accent1"/>
                        </a:solidFill>
                        <a:effectLst/>
                        <a:latin typeface="Times New Roman" panose="02020603050405020304" pitchFamily="18" charset="0"/>
                        <a:ea typeface="Times New Roman" panose="02020603050405020304" pitchFamily="18" charset="0"/>
                      </a:endParaRPr>
                    </a:p>
                  </a:txBody>
                  <a:tcPr marL="68580" marR="140580" marT="0" marB="0">
                    <a:solidFill>
                      <a:schemeClr val="bg1"/>
                    </a:solidFill>
                  </a:tcPr>
                </a:tc>
                <a:tc>
                  <a:txBody>
                    <a:bodyPr/>
                    <a:lstStyle/>
                    <a:p>
                      <a:pPr>
                        <a:spcAft>
                          <a:spcPts val="0"/>
                        </a:spcAft>
                      </a:pPr>
                      <a:r>
                        <a:rPr lang="en-GB" sz="2400" b="0" dirty="0">
                          <a:solidFill>
                            <a:schemeClr val="tx1"/>
                          </a:solidFill>
                          <a:effectLst/>
                        </a:rPr>
                        <a:t>Child initiated activities supported by adults </a:t>
                      </a:r>
                      <a:endParaRPr lang="en-GB" sz="24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4079453643"/>
                  </a:ext>
                </a:extLst>
              </a:tr>
              <a:tr h="321285">
                <a:tc>
                  <a:txBody>
                    <a:bodyPr/>
                    <a:lstStyle/>
                    <a:p>
                      <a:pPr algn="r">
                        <a:spcAft>
                          <a:spcPts val="0"/>
                        </a:spcAft>
                      </a:pPr>
                      <a:endParaRPr lang="en-GB" sz="2400" b="0" dirty="0">
                        <a:solidFill>
                          <a:schemeClr val="accent1"/>
                        </a:solidFill>
                        <a:effectLst/>
                        <a:latin typeface="Times New Roman" panose="02020603050405020304" pitchFamily="18" charset="0"/>
                        <a:ea typeface="Times New Roman" panose="02020603050405020304" pitchFamily="18" charset="0"/>
                      </a:endParaRPr>
                    </a:p>
                  </a:txBody>
                  <a:tcPr marL="68580" marR="140580" marT="0" marB="0">
                    <a:solidFill>
                      <a:schemeClr val="bg1"/>
                    </a:solidFill>
                  </a:tcPr>
                </a:tc>
                <a:tc>
                  <a:txBody>
                    <a:bodyPr/>
                    <a:lstStyle/>
                    <a:p>
                      <a:pPr>
                        <a:spcAft>
                          <a:spcPts val="0"/>
                        </a:spcAft>
                      </a:pPr>
                      <a:r>
                        <a:rPr lang="en-GB" sz="2400" b="0" dirty="0">
                          <a:solidFill>
                            <a:schemeClr val="tx1"/>
                          </a:solidFill>
                          <a:effectLst/>
                        </a:rPr>
                        <a:t>Story</a:t>
                      </a:r>
                      <a:endParaRPr lang="en-GB" sz="24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2581218652"/>
                  </a:ext>
                </a:extLst>
              </a:tr>
              <a:tr h="321285">
                <a:tc>
                  <a:txBody>
                    <a:bodyPr/>
                    <a:lstStyle/>
                    <a:p>
                      <a:pPr algn="r">
                        <a:spcAft>
                          <a:spcPts val="0"/>
                        </a:spcAft>
                      </a:pPr>
                      <a:r>
                        <a:rPr lang="en-GB" sz="2400" b="0" dirty="0">
                          <a:solidFill>
                            <a:schemeClr val="accent1"/>
                          </a:solidFill>
                          <a:effectLst/>
                        </a:rPr>
                        <a:t>3.15</a:t>
                      </a:r>
                      <a:endParaRPr lang="en-GB" sz="2400" b="0" dirty="0">
                        <a:solidFill>
                          <a:schemeClr val="accent1"/>
                        </a:solidFill>
                        <a:effectLst/>
                        <a:latin typeface="Times New Roman" panose="02020603050405020304" pitchFamily="18" charset="0"/>
                        <a:ea typeface="Times New Roman" panose="02020603050405020304" pitchFamily="18" charset="0"/>
                      </a:endParaRPr>
                    </a:p>
                  </a:txBody>
                  <a:tcPr marL="68580" marR="140580" marT="0" marB="0">
                    <a:solidFill>
                      <a:schemeClr val="bg1"/>
                    </a:solidFill>
                  </a:tcPr>
                </a:tc>
                <a:tc>
                  <a:txBody>
                    <a:bodyPr/>
                    <a:lstStyle/>
                    <a:p>
                      <a:pPr>
                        <a:spcAft>
                          <a:spcPts val="0"/>
                        </a:spcAft>
                      </a:pPr>
                      <a:r>
                        <a:rPr lang="en-GB" sz="2400" b="0" dirty="0">
                          <a:solidFill>
                            <a:schemeClr val="tx1"/>
                          </a:solidFill>
                          <a:effectLst/>
                        </a:rPr>
                        <a:t>Home</a:t>
                      </a:r>
                      <a:endParaRPr lang="en-GB" sz="24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857514348"/>
                  </a:ext>
                </a:extLst>
              </a:tr>
            </a:tbl>
          </a:graphicData>
        </a:graphic>
      </p:graphicFrame>
    </p:spTree>
    <p:extLst>
      <p:ext uri="{BB962C8B-B14F-4D97-AF65-F5344CB8AC3E}">
        <p14:creationId xmlns:p14="http://schemas.microsoft.com/office/powerpoint/2010/main" val="613925471"/>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Special week/days</a:t>
            </a:r>
          </a:p>
        </p:txBody>
      </p:sp>
      <p:pic>
        <p:nvPicPr>
          <p:cNvPr id="5" name="Picture 4"/>
          <p:cNvPicPr>
            <a:picLocks noChangeAspect="1"/>
          </p:cNvPicPr>
          <p:nvPr/>
        </p:nvPicPr>
        <p:blipFill>
          <a:blip r:embed="rId3"/>
          <a:stretch>
            <a:fillRect/>
          </a:stretch>
        </p:blipFill>
        <p:spPr>
          <a:xfrm>
            <a:off x="650789" y="1926535"/>
            <a:ext cx="1081501" cy="1081501"/>
          </a:xfrm>
          <a:prstGeom prst="rect">
            <a:avLst/>
          </a:prstGeom>
        </p:spPr>
      </p:pic>
      <p:pic>
        <p:nvPicPr>
          <p:cNvPr id="6" name="Picture 5"/>
          <p:cNvPicPr>
            <a:picLocks noChangeAspect="1"/>
          </p:cNvPicPr>
          <p:nvPr/>
        </p:nvPicPr>
        <p:blipFill>
          <a:blip r:embed="rId4"/>
          <a:stretch>
            <a:fillRect/>
          </a:stretch>
        </p:blipFill>
        <p:spPr>
          <a:xfrm>
            <a:off x="2324930" y="2041866"/>
            <a:ext cx="1869799" cy="717961"/>
          </a:xfrm>
          <a:prstGeom prst="rect">
            <a:avLst/>
          </a:prstGeom>
        </p:spPr>
      </p:pic>
      <p:pic>
        <p:nvPicPr>
          <p:cNvPr id="8" name="Picture 7"/>
          <p:cNvPicPr>
            <a:picLocks noChangeAspect="1"/>
          </p:cNvPicPr>
          <p:nvPr/>
        </p:nvPicPr>
        <p:blipFill>
          <a:blip r:embed="rId5"/>
          <a:stretch>
            <a:fillRect/>
          </a:stretch>
        </p:blipFill>
        <p:spPr>
          <a:xfrm>
            <a:off x="5045457" y="1989482"/>
            <a:ext cx="1018554" cy="1018554"/>
          </a:xfrm>
          <a:prstGeom prst="rect">
            <a:avLst/>
          </a:prstGeom>
        </p:spPr>
      </p:pic>
      <p:pic>
        <p:nvPicPr>
          <p:cNvPr id="9" name="Picture 8"/>
          <p:cNvPicPr>
            <a:picLocks noChangeAspect="1"/>
          </p:cNvPicPr>
          <p:nvPr/>
        </p:nvPicPr>
        <p:blipFill>
          <a:blip r:embed="rId6"/>
          <a:stretch>
            <a:fillRect/>
          </a:stretch>
        </p:blipFill>
        <p:spPr>
          <a:xfrm>
            <a:off x="6761353" y="1741004"/>
            <a:ext cx="1452562" cy="1452562"/>
          </a:xfrm>
          <a:prstGeom prst="rect">
            <a:avLst/>
          </a:prstGeom>
        </p:spPr>
      </p:pic>
      <p:pic>
        <p:nvPicPr>
          <p:cNvPr id="10" name="Picture 9"/>
          <p:cNvPicPr>
            <a:picLocks noChangeAspect="1"/>
          </p:cNvPicPr>
          <p:nvPr/>
        </p:nvPicPr>
        <p:blipFill>
          <a:blip r:embed="rId7"/>
          <a:stretch>
            <a:fillRect/>
          </a:stretch>
        </p:blipFill>
        <p:spPr>
          <a:xfrm>
            <a:off x="816647" y="3343897"/>
            <a:ext cx="1121465" cy="1121465"/>
          </a:xfrm>
          <a:prstGeom prst="rect">
            <a:avLst/>
          </a:prstGeom>
        </p:spPr>
      </p:pic>
      <p:pic>
        <p:nvPicPr>
          <p:cNvPr id="11" name="Picture 10"/>
          <p:cNvPicPr>
            <a:picLocks noChangeAspect="1"/>
          </p:cNvPicPr>
          <p:nvPr/>
        </p:nvPicPr>
        <p:blipFill>
          <a:blip r:embed="rId8"/>
          <a:stretch>
            <a:fillRect/>
          </a:stretch>
        </p:blipFill>
        <p:spPr>
          <a:xfrm>
            <a:off x="2502597" y="3531320"/>
            <a:ext cx="1875597" cy="707192"/>
          </a:xfrm>
          <a:prstGeom prst="rect">
            <a:avLst/>
          </a:prstGeom>
        </p:spPr>
      </p:pic>
      <p:pic>
        <p:nvPicPr>
          <p:cNvPr id="12" name="Picture 11"/>
          <p:cNvPicPr>
            <a:picLocks noChangeAspect="1"/>
          </p:cNvPicPr>
          <p:nvPr/>
        </p:nvPicPr>
        <p:blipFill>
          <a:blip r:embed="rId9"/>
          <a:stretch>
            <a:fillRect/>
          </a:stretch>
        </p:blipFill>
        <p:spPr>
          <a:xfrm>
            <a:off x="4793435" y="3343897"/>
            <a:ext cx="1522598" cy="1224169"/>
          </a:xfrm>
          <a:prstGeom prst="rect">
            <a:avLst/>
          </a:prstGeom>
        </p:spPr>
      </p:pic>
      <p:pic>
        <p:nvPicPr>
          <p:cNvPr id="13" name="Picture 12"/>
          <p:cNvPicPr>
            <a:picLocks noChangeAspect="1"/>
          </p:cNvPicPr>
          <p:nvPr/>
        </p:nvPicPr>
        <p:blipFill>
          <a:blip r:embed="rId10"/>
          <a:stretch>
            <a:fillRect/>
          </a:stretch>
        </p:blipFill>
        <p:spPr>
          <a:xfrm>
            <a:off x="6886313" y="3471450"/>
            <a:ext cx="1724705" cy="969065"/>
          </a:xfrm>
          <a:prstGeom prst="rect">
            <a:avLst/>
          </a:prstGeom>
        </p:spPr>
      </p:pic>
      <p:pic>
        <p:nvPicPr>
          <p:cNvPr id="14" name="Picture 13"/>
          <p:cNvPicPr>
            <a:picLocks noChangeAspect="1"/>
          </p:cNvPicPr>
          <p:nvPr/>
        </p:nvPicPr>
        <p:blipFill>
          <a:blip r:embed="rId11"/>
          <a:stretch>
            <a:fillRect/>
          </a:stretch>
        </p:blipFill>
        <p:spPr>
          <a:xfrm>
            <a:off x="348062" y="4817376"/>
            <a:ext cx="1976868" cy="826069"/>
          </a:xfrm>
          <a:prstGeom prst="rect">
            <a:avLst/>
          </a:prstGeom>
        </p:spPr>
      </p:pic>
      <p:pic>
        <p:nvPicPr>
          <p:cNvPr id="15" name="Picture 14"/>
          <p:cNvPicPr>
            <a:picLocks noChangeAspect="1"/>
          </p:cNvPicPr>
          <p:nvPr/>
        </p:nvPicPr>
        <p:blipFill>
          <a:blip r:embed="rId12"/>
          <a:stretch>
            <a:fillRect/>
          </a:stretch>
        </p:blipFill>
        <p:spPr>
          <a:xfrm>
            <a:off x="2386021" y="4817376"/>
            <a:ext cx="1716998" cy="1138444"/>
          </a:xfrm>
          <a:prstGeom prst="rect">
            <a:avLst/>
          </a:prstGeom>
        </p:spPr>
      </p:pic>
      <p:pic>
        <p:nvPicPr>
          <p:cNvPr id="17" name="Picture 16"/>
          <p:cNvPicPr>
            <a:picLocks noChangeAspect="1"/>
          </p:cNvPicPr>
          <p:nvPr/>
        </p:nvPicPr>
        <p:blipFill>
          <a:blip r:embed="rId13"/>
          <a:stretch>
            <a:fillRect/>
          </a:stretch>
        </p:blipFill>
        <p:spPr>
          <a:xfrm>
            <a:off x="6694328" y="4875333"/>
            <a:ext cx="1519587" cy="1075663"/>
          </a:xfrm>
          <a:prstGeom prst="rect">
            <a:avLst/>
          </a:prstGeom>
        </p:spPr>
      </p:pic>
      <p:pic>
        <p:nvPicPr>
          <p:cNvPr id="4" name="Picture 3" descr="Logo, company name&#10;&#10;Description automatically generated">
            <a:extLst>
              <a:ext uri="{FF2B5EF4-FFF2-40B4-BE49-F238E27FC236}">
                <a16:creationId xmlns:a16="http://schemas.microsoft.com/office/drawing/2014/main" id="{F1BFC715-B8CF-4CB6-ABC5-24C90762850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793435" y="4934295"/>
            <a:ext cx="1464976" cy="897340"/>
          </a:xfrm>
          <a:prstGeom prst="rect">
            <a:avLst/>
          </a:prstGeom>
        </p:spPr>
      </p:pic>
    </p:spTree>
    <p:extLst>
      <p:ext uri="{BB962C8B-B14F-4D97-AF65-F5344CB8AC3E}">
        <p14:creationId xmlns:p14="http://schemas.microsoft.com/office/powerpoint/2010/main" val="1194106462"/>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How will my child learn?</a:t>
            </a:r>
          </a:p>
        </p:txBody>
      </p:sp>
      <p:grpSp>
        <p:nvGrpSpPr>
          <p:cNvPr id="4" name="Group 3"/>
          <p:cNvGrpSpPr/>
          <p:nvPr/>
        </p:nvGrpSpPr>
        <p:grpSpPr>
          <a:xfrm>
            <a:off x="650787" y="1867903"/>
            <a:ext cx="7781799" cy="3468705"/>
            <a:chOff x="99007" y="1549285"/>
            <a:chExt cx="8966084" cy="3996595"/>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99008" y="1551723"/>
              <a:ext cx="2938482" cy="1960141"/>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rcRect/>
            <a:stretch/>
          </p:blipFill>
          <p:spPr>
            <a:xfrm>
              <a:off x="3103141" y="1551723"/>
              <a:ext cx="2937717" cy="1960141"/>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rcRect/>
            <a:stretch/>
          </p:blipFill>
          <p:spPr>
            <a:xfrm>
              <a:off x="6127374" y="1549285"/>
              <a:ext cx="2923529" cy="1950167"/>
            </a:xfrm>
            <a:prstGeom prst="rect">
              <a:avLst/>
            </a:prstGeom>
          </p:spPr>
        </p:pic>
        <p:pic>
          <p:nvPicPr>
            <p:cNvPr id="12" name="Picture 11"/>
            <p:cNvPicPr>
              <a:picLocks noChangeAspect="1"/>
            </p:cNvPicPr>
            <p:nvPr/>
          </p:nvPicPr>
          <p:blipFill rotWithShape="1">
            <a:blip r:embed="rId6">
              <a:extLst>
                <a:ext uri="{28A0092B-C50C-407E-A947-70E740481C1C}">
                  <a14:useLocalDpi xmlns:a14="http://schemas.microsoft.com/office/drawing/2010/main" val="0"/>
                </a:ext>
              </a:extLst>
            </a:blip>
            <a:srcRect l="24852" t="18650" r="14176" b="20378"/>
            <a:stretch/>
          </p:blipFill>
          <p:spPr>
            <a:xfrm>
              <a:off x="99007" y="3585738"/>
              <a:ext cx="2938482" cy="1960141"/>
            </a:xfrm>
            <a:prstGeom prst="rect">
              <a:avLst/>
            </a:prstGeom>
          </p:spPr>
        </p:pic>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l="12722" t="16181" r="17692" b="14233"/>
            <a:stretch/>
          </p:blipFill>
          <p:spPr>
            <a:xfrm>
              <a:off x="6127374" y="3585739"/>
              <a:ext cx="2937717" cy="1960141"/>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rcRect/>
            <a:stretch/>
          </p:blipFill>
          <p:spPr>
            <a:xfrm>
              <a:off x="3102377" y="3585739"/>
              <a:ext cx="2938486" cy="1960141"/>
            </a:xfrm>
            <a:prstGeom prst="rect">
              <a:avLst/>
            </a:prstGeom>
          </p:spPr>
        </p:pic>
      </p:grpSp>
    </p:spTree>
    <p:extLst>
      <p:ext uri="{BB962C8B-B14F-4D97-AF65-F5344CB8AC3E}">
        <p14:creationId xmlns:p14="http://schemas.microsoft.com/office/powerpoint/2010/main" val="4158846537"/>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How can I support my child to have a smooth start to school?</a:t>
            </a:r>
          </a:p>
        </p:txBody>
      </p:sp>
      <p:sp>
        <p:nvSpPr>
          <p:cNvPr id="3" name="Content Placeholder 2"/>
          <p:cNvSpPr>
            <a:spLocks noGrp="1"/>
          </p:cNvSpPr>
          <p:nvPr>
            <p:ph idx="4294967295"/>
          </p:nvPr>
        </p:nvSpPr>
        <p:spPr>
          <a:xfrm>
            <a:off x="650789" y="1597407"/>
            <a:ext cx="7502525" cy="3948113"/>
          </a:xfrm>
        </p:spPr>
        <p:txBody>
          <a:bodyPr>
            <a:normAutofit/>
          </a:bodyPr>
          <a:lstStyle/>
          <a:p>
            <a:pPr marL="0" indent="0">
              <a:buClr>
                <a:srgbClr val="E28700"/>
              </a:buClr>
              <a:buNone/>
            </a:pPr>
            <a:r>
              <a:rPr lang="en-GB" sz="2400" dirty="0"/>
              <a:t>I am starting school, ways to help support me to be confident, curious and ready to learn.</a:t>
            </a:r>
          </a:p>
          <a:p>
            <a:pPr marL="0" indent="0">
              <a:buClr>
                <a:srgbClr val="E28700"/>
              </a:buClr>
              <a:buNone/>
            </a:pPr>
            <a:endParaRPr lang="en-GB" sz="2400" dirty="0"/>
          </a:p>
          <a:p>
            <a:pPr marL="514350" indent="-514350">
              <a:buClr>
                <a:srgbClr val="510C76"/>
              </a:buClr>
              <a:buFont typeface="+mj-lt"/>
              <a:buAutoNum type="arabicPeriod"/>
            </a:pPr>
            <a:r>
              <a:rPr lang="en-GB" sz="2400" dirty="0"/>
              <a:t>Being independent</a:t>
            </a:r>
          </a:p>
          <a:p>
            <a:pPr marL="514350" indent="-514350">
              <a:buClr>
                <a:srgbClr val="510C76"/>
              </a:buClr>
              <a:buFont typeface="+mj-lt"/>
              <a:buAutoNum type="arabicPeriod"/>
            </a:pPr>
            <a:r>
              <a:rPr lang="en-GB" sz="2400" dirty="0"/>
              <a:t>Feeling good</a:t>
            </a:r>
          </a:p>
          <a:p>
            <a:pPr marL="514350" indent="-514350">
              <a:buClr>
                <a:srgbClr val="510C76"/>
              </a:buClr>
              <a:buFont typeface="+mj-lt"/>
              <a:buAutoNum type="arabicPeriod"/>
            </a:pPr>
            <a:r>
              <a:rPr lang="en-GB" sz="2400" dirty="0"/>
              <a:t>Loving learning </a:t>
            </a:r>
          </a:p>
          <a:p>
            <a:pPr marL="514350" indent="-514350">
              <a:buClr>
                <a:srgbClr val="510C76"/>
              </a:buClr>
              <a:buFont typeface="+mj-lt"/>
              <a:buAutoNum type="arabicPeriod"/>
            </a:pPr>
            <a:r>
              <a:rPr lang="en-GB" sz="2400" dirty="0"/>
              <a:t>Making my voice heard </a:t>
            </a:r>
          </a:p>
          <a:p>
            <a:pPr marL="514350" indent="-514350">
              <a:buClr>
                <a:srgbClr val="510C76"/>
              </a:buClr>
              <a:buFont typeface="+mj-lt"/>
              <a:buAutoNum type="arabicPeriod"/>
            </a:pPr>
            <a:r>
              <a:rPr lang="en-GB" sz="2400" dirty="0"/>
              <a:t>Doing my best </a:t>
            </a:r>
          </a:p>
          <a:p>
            <a:pPr marL="0" indent="0">
              <a:buNone/>
            </a:pPr>
            <a:endParaRPr lang="en-GB" dirty="0"/>
          </a:p>
        </p:txBody>
      </p:sp>
    </p:spTree>
    <p:extLst>
      <p:ext uri="{BB962C8B-B14F-4D97-AF65-F5344CB8AC3E}">
        <p14:creationId xmlns:p14="http://schemas.microsoft.com/office/powerpoint/2010/main" val="4028783475"/>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How can I support my child at home?</a:t>
            </a:r>
          </a:p>
        </p:txBody>
      </p:sp>
      <p:grpSp>
        <p:nvGrpSpPr>
          <p:cNvPr id="14" name="Group 13"/>
          <p:cNvGrpSpPr/>
          <p:nvPr/>
        </p:nvGrpSpPr>
        <p:grpSpPr>
          <a:xfrm>
            <a:off x="524268" y="1679061"/>
            <a:ext cx="7865249" cy="4223624"/>
            <a:chOff x="415280" y="1858018"/>
            <a:chExt cx="8016552" cy="4163271"/>
          </a:xfrm>
        </p:grpSpPr>
        <p:sp>
          <p:nvSpPr>
            <p:cNvPr id="5" name="Rectangle 4"/>
            <p:cNvSpPr/>
            <p:nvPr/>
          </p:nvSpPr>
          <p:spPr>
            <a:xfrm>
              <a:off x="415280" y="1858018"/>
              <a:ext cx="2448272" cy="201622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pPr algn="ctr"/>
              <a:endParaRPr lang="en-GB" sz="1200" b="1" dirty="0">
                <a:solidFill>
                  <a:srgbClr val="510C76"/>
                </a:solidFill>
              </a:endParaRPr>
            </a:p>
            <a:p>
              <a:pPr algn="ctr"/>
              <a:endParaRPr lang="en-GB" sz="1200" b="1" dirty="0">
                <a:solidFill>
                  <a:srgbClr val="510C76"/>
                </a:solidFill>
              </a:endParaRPr>
            </a:p>
            <a:p>
              <a:pPr algn="ctr"/>
              <a:endParaRPr lang="en-GB" sz="1200" b="1" dirty="0">
                <a:solidFill>
                  <a:srgbClr val="510C76"/>
                </a:solidFill>
              </a:endParaRPr>
            </a:p>
            <a:p>
              <a:pPr algn="ctr"/>
              <a:r>
                <a:rPr lang="en-GB" sz="1200" b="1" dirty="0">
                  <a:solidFill>
                    <a:srgbClr val="510C76"/>
                  </a:solidFill>
                </a:rPr>
                <a:t>Communicate and talk with your child </a:t>
              </a:r>
            </a:p>
          </p:txBody>
        </p:sp>
        <p:sp>
          <p:nvSpPr>
            <p:cNvPr id="6" name="Rectangle 5"/>
            <p:cNvSpPr/>
            <p:nvPr/>
          </p:nvSpPr>
          <p:spPr>
            <a:xfrm>
              <a:off x="3213720" y="1858019"/>
              <a:ext cx="2448272" cy="201622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endParaRPr lang="en-GB" sz="1400" dirty="0">
                <a:solidFill>
                  <a:srgbClr val="510C76"/>
                </a:solidFill>
              </a:endParaRPr>
            </a:p>
            <a:p>
              <a:endParaRPr lang="en-GB" sz="1400" dirty="0">
                <a:solidFill>
                  <a:srgbClr val="510C76"/>
                </a:solidFill>
              </a:endParaRPr>
            </a:p>
            <a:p>
              <a:pPr algn="r"/>
              <a:r>
                <a:rPr lang="en-GB" sz="1400" b="1" dirty="0">
                  <a:solidFill>
                    <a:srgbClr val="510C76"/>
                  </a:solidFill>
                </a:rPr>
                <a:t>     </a:t>
              </a:r>
            </a:p>
            <a:p>
              <a:pPr algn="r"/>
              <a:endParaRPr lang="en-GB" sz="1400" b="1" dirty="0">
                <a:solidFill>
                  <a:srgbClr val="510C76"/>
                </a:solidFill>
              </a:endParaRPr>
            </a:p>
            <a:p>
              <a:pPr algn="r"/>
              <a:endParaRPr lang="en-GB" sz="1400" b="1" dirty="0">
                <a:solidFill>
                  <a:srgbClr val="510C76"/>
                </a:solidFill>
              </a:endParaRPr>
            </a:p>
            <a:p>
              <a:pPr algn="r"/>
              <a:endParaRPr lang="en-GB" sz="1400" b="1" dirty="0">
                <a:solidFill>
                  <a:srgbClr val="510C76"/>
                </a:solidFill>
              </a:endParaRPr>
            </a:p>
            <a:p>
              <a:pPr algn="r"/>
              <a:endParaRPr lang="en-GB" sz="1400" b="1" dirty="0">
                <a:solidFill>
                  <a:srgbClr val="510C76"/>
                </a:solidFill>
              </a:endParaRPr>
            </a:p>
            <a:p>
              <a:pPr algn="r"/>
              <a:endParaRPr lang="en-GB" sz="1400" b="1" dirty="0">
                <a:solidFill>
                  <a:srgbClr val="510C76"/>
                </a:solidFill>
              </a:endParaRPr>
            </a:p>
            <a:p>
              <a:pPr algn="r"/>
              <a:endParaRPr lang="en-GB" sz="1400" b="1" dirty="0">
                <a:solidFill>
                  <a:srgbClr val="510C76"/>
                </a:solidFill>
              </a:endParaRPr>
            </a:p>
            <a:p>
              <a:pPr algn="r"/>
              <a:endParaRPr lang="en-GB" sz="1400" b="1" dirty="0">
                <a:solidFill>
                  <a:srgbClr val="510C76"/>
                </a:solidFill>
              </a:endParaRPr>
            </a:p>
            <a:p>
              <a:pPr algn="ctr"/>
              <a:endParaRPr lang="en-GB" sz="1400" b="1" dirty="0">
                <a:solidFill>
                  <a:srgbClr val="510C76"/>
                </a:solidFill>
              </a:endParaRPr>
            </a:p>
            <a:p>
              <a:pPr algn="ctr"/>
              <a:r>
                <a:rPr lang="en-GB" sz="1400" b="1" dirty="0">
                  <a:solidFill>
                    <a:srgbClr val="510C76"/>
                  </a:solidFill>
                </a:rPr>
                <a:t>Enjoy physical activities together</a:t>
              </a:r>
            </a:p>
            <a:p>
              <a:endParaRPr lang="en-GB" sz="1400" dirty="0">
                <a:solidFill>
                  <a:srgbClr val="510C76"/>
                </a:solidFill>
              </a:endParaRPr>
            </a:p>
            <a:p>
              <a:r>
                <a:rPr lang="en-GB" sz="1400" dirty="0">
                  <a:solidFill>
                    <a:srgbClr val="510C76"/>
                  </a:solidFill>
                </a:rPr>
                <a:t> </a:t>
              </a:r>
            </a:p>
            <a:p>
              <a:endParaRPr lang="en-GB" sz="1400" dirty="0">
                <a:solidFill>
                  <a:srgbClr val="510C76"/>
                </a:solidFill>
              </a:endParaRPr>
            </a:p>
            <a:p>
              <a:endParaRPr lang="en-GB" sz="1400" b="1" dirty="0">
                <a:solidFill>
                  <a:srgbClr val="510C76"/>
                </a:solidFill>
              </a:endParaRPr>
            </a:p>
          </p:txBody>
        </p:sp>
        <p:sp>
          <p:nvSpPr>
            <p:cNvPr id="7" name="Rectangle 6"/>
            <p:cNvSpPr/>
            <p:nvPr/>
          </p:nvSpPr>
          <p:spPr>
            <a:xfrm>
              <a:off x="5983560" y="1890104"/>
              <a:ext cx="2448272" cy="198413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285750" indent="-285750">
                <a:buFont typeface="Arial" panose="020B0604020202020204" pitchFamily="34" charset="0"/>
                <a:buChar char="•"/>
              </a:pPr>
              <a:endParaRPr lang="en-GB" sz="1400" dirty="0">
                <a:solidFill>
                  <a:srgbClr val="510C76"/>
                </a:solidFill>
              </a:endParaRPr>
            </a:p>
            <a:p>
              <a:pPr marL="285750" indent="-285750">
                <a:buFont typeface="Arial" panose="020B0604020202020204" pitchFamily="34" charset="0"/>
                <a:buChar char="•"/>
              </a:pPr>
              <a:endParaRPr lang="en-GB" sz="1400" dirty="0">
                <a:solidFill>
                  <a:srgbClr val="510C76"/>
                </a:solidFill>
              </a:endParaRPr>
            </a:p>
            <a:p>
              <a:endParaRPr lang="en-GB" sz="1400" dirty="0">
                <a:solidFill>
                  <a:srgbClr val="510C76"/>
                </a:solidFill>
              </a:endParaRPr>
            </a:p>
            <a:p>
              <a:pPr marL="285750" indent="-285750">
                <a:buFont typeface="Arial" panose="020B0604020202020204" pitchFamily="34" charset="0"/>
                <a:buChar char="•"/>
              </a:pPr>
              <a:endParaRPr lang="en-GB" sz="1400" dirty="0">
                <a:solidFill>
                  <a:srgbClr val="510C76"/>
                </a:solidFill>
              </a:endParaRPr>
            </a:p>
            <a:p>
              <a:pPr marL="285750" indent="-285750">
                <a:buFont typeface="Arial" panose="020B0604020202020204" pitchFamily="34" charset="0"/>
                <a:buChar char="•"/>
              </a:pPr>
              <a:endParaRPr lang="en-GB" sz="1400" dirty="0">
                <a:solidFill>
                  <a:srgbClr val="510C76"/>
                </a:solidFill>
              </a:endParaRPr>
            </a:p>
            <a:p>
              <a:endParaRPr lang="en-GB" sz="1600" dirty="0">
                <a:solidFill>
                  <a:srgbClr val="510C76"/>
                </a:solidFill>
              </a:endParaRPr>
            </a:p>
            <a:p>
              <a:pPr algn="ctr"/>
              <a:endParaRPr lang="en-GB" sz="1400" b="1" dirty="0">
                <a:solidFill>
                  <a:srgbClr val="510C76"/>
                </a:solidFill>
              </a:endParaRPr>
            </a:p>
            <a:p>
              <a:pPr algn="ctr"/>
              <a:r>
                <a:rPr lang="en-GB" sz="1400" b="1" dirty="0">
                  <a:solidFill>
                    <a:srgbClr val="510C76"/>
                  </a:solidFill>
                </a:rPr>
                <a:t>Have fun </a:t>
              </a:r>
              <a:br>
                <a:rPr lang="en-GB" sz="1400" b="1" dirty="0">
                  <a:solidFill>
                    <a:srgbClr val="510C76"/>
                  </a:solidFill>
                </a:rPr>
              </a:br>
              <a:r>
                <a:rPr lang="en-GB" sz="1400" b="1" dirty="0">
                  <a:solidFill>
                    <a:srgbClr val="510C76"/>
                  </a:solidFill>
                </a:rPr>
                <a:t>exploring maths</a:t>
              </a:r>
            </a:p>
          </p:txBody>
        </p:sp>
        <p:sp>
          <p:nvSpPr>
            <p:cNvPr id="8" name="Rectangle 7"/>
            <p:cNvSpPr/>
            <p:nvPr/>
          </p:nvSpPr>
          <p:spPr>
            <a:xfrm>
              <a:off x="415280" y="4005064"/>
              <a:ext cx="2448272" cy="2016225"/>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285750" indent="-285750">
                <a:buFont typeface="Arial" panose="020B0604020202020204" pitchFamily="34" charset="0"/>
                <a:buChar char="•"/>
              </a:pPr>
              <a:endParaRPr lang="en-GB" sz="1400" dirty="0">
                <a:solidFill>
                  <a:srgbClr val="510C76"/>
                </a:solidFill>
              </a:endParaRPr>
            </a:p>
            <a:p>
              <a:pPr marL="285750" indent="-285750">
                <a:buFont typeface="Arial" panose="020B0604020202020204" pitchFamily="34" charset="0"/>
                <a:buChar char="•"/>
              </a:pPr>
              <a:endParaRPr lang="en-GB" sz="1400" dirty="0">
                <a:solidFill>
                  <a:srgbClr val="510C76"/>
                </a:solidFill>
              </a:endParaRPr>
            </a:p>
            <a:p>
              <a:pPr marL="285750" indent="-285750">
                <a:buFont typeface="Arial" panose="020B0604020202020204" pitchFamily="34" charset="0"/>
                <a:buChar char="•"/>
              </a:pPr>
              <a:endParaRPr lang="en-GB" sz="1400" dirty="0">
                <a:solidFill>
                  <a:srgbClr val="510C76"/>
                </a:solidFill>
              </a:endParaRPr>
            </a:p>
            <a:p>
              <a:pPr marL="285750" indent="-285750">
                <a:buFont typeface="Arial" panose="020B0604020202020204" pitchFamily="34" charset="0"/>
                <a:buChar char="•"/>
              </a:pPr>
              <a:endParaRPr lang="en-GB" sz="1400" dirty="0">
                <a:solidFill>
                  <a:srgbClr val="510C76"/>
                </a:solidFill>
              </a:endParaRPr>
            </a:p>
            <a:p>
              <a:pPr marL="285750" indent="-285750">
                <a:buFont typeface="Arial" panose="020B0604020202020204" pitchFamily="34" charset="0"/>
                <a:buChar char="•"/>
              </a:pPr>
              <a:endParaRPr lang="en-GB" sz="1400" dirty="0">
                <a:solidFill>
                  <a:srgbClr val="510C76"/>
                </a:solidFill>
              </a:endParaRPr>
            </a:p>
            <a:p>
              <a:pPr marL="285750" indent="-285750">
                <a:buFont typeface="Arial" panose="020B0604020202020204" pitchFamily="34" charset="0"/>
                <a:buChar char="•"/>
              </a:pPr>
              <a:endParaRPr lang="en-GB" sz="1400" dirty="0">
                <a:solidFill>
                  <a:srgbClr val="510C76"/>
                </a:solidFill>
              </a:endParaRPr>
            </a:p>
            <a:p>
              <a:endParaRPr lang="en-GB" sz="1400" dirty="0">
                <a:solidFill>
                  <a:srgbClr val="510C76"/>
                </a:solidFill>
              </a:endParaRPr>
            </a:p>
            <a:p>
              <a:pPr algn="ctr"/>
              <a:r>
                <a:rPr lang="en-GB" sz="1200" b="1" dirty="0">
                  <a:solidFill>
                    <a:srgbClr val="510C76"/>
                  </a:solidFill>
                </a:rPr>
                <a:t>Read, tell and make up stories together</a:t>
              </a:r>
            </a:p>
            <a:p>
              <a:endParaRPr lang="en-GB" sz="1400" dirty="0">
                <a:solidFill>
                  <a:srgbClr val="510C76"/>
                </a:solidFill>
              </a:endParaRPr>
            </a:p>
          </p:txBody>
        </p:sp>
        <p:sp>
          <p:nvSpPr>
            <p:cNvPr id="9" name="Rectangle 8"/>
            <p:cNvSpPr/>
            <p:nvPr/>
          </p:nvSpPr>
          <p:spPr>
            <a:xfrm>
              <a:off x="3213720" y="4005064"/>
              <a:ext cx="2448272" cy="201622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pPr algn="ctr"/>
              <a:endParaRPr lang="en-GB" sz="1200" b="1" dirty="0">
                <a:solidFill>
                  <a:srgbClr val="510C76"/>
                </a:solidFill>
              </a:endParaRPr>
            </a:p>
            <a:p>
              <a:pPr algn="ctr"/>
              <a:r>
                <a:rPr lang="en-GB" sz="1200" b="1" dirty="0">
                  <a:solidFill>
                    <a:srgbClr val="510C76"/>
                  </a:solidFill>
                </a:rPr>
                <a:t>Support your child to do things by themselves</a:t>
              </a:r>
            </a:p>
          </p:txBody>
        </p:sp>
        <p:sp>
          <p:nvSpPr>
            <p:cNvPr id="10" name="Rectangle 9"/>
            <p:cNvSpPr/>
            <p:nvPr/>
          </p:nvSpPr>
          <p:spPr>
            <a:xfrm>
              <a:off x="5983560" y="4005064"/>
              <a:ext cx="2448272" cy="201622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endParaRPr lang="en-GB" sz="1200" dirty="0">
                <a:solidFill>
                  <a:srgbClr val="510C76"/>
                </a:solidFill>
              </a:endParaRPr>
            </a:p>
            <a:p>
              <a:pPr algn="ctr"/>
              <a:endParaRPr lang="en-GB" sz="1200" b="1" dirty="0">
                <a:solidFill>
                  <a:srgbClr val="510C76"/>
                </a:solidFill>
              </a:endParaRPr>
            </a:p>
            <a:p>
              <a:pPr algn="ctr"/>
              <a:r>
                <a:rPr lang="en-GB" sz="1200" b="1" dirty="0">
                  <a:solidFill>
                    <a:srgbClr val="510C76"/>
                  </a:solidFill>
                </a:rPr>
                <a:t>Encourage your child to talk and play with others</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642" t="762" r="7271" b="8151"/>
            <a:stretch/>
          </p:blipFill>
          <p:spPr>
            <a:xfrm>
              <a:off x="630221" y="1967826"/>
              <a:ext cx="2018390" cy="1393956"/>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20008" t="12320" r="16906" b="24035"/>
            <a:stretch/>
          </p:blipFill>
          <p:spPr>
            <a:xfrm>
              <a:off x="3331733" y="1965180"/>
              <a:ext cx="2212246" cy="1396604"/>
            </a:xfrm>
            <a:prstGeom prst="rect">
              <a:avLst/>
            </a:prstGeom>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4838" t="1627" r="9802" b="13014"/>
            <a:stretch/>
          </p:blipFill>
          <p:spPr>
            <a:xfrm>
              <a:off x="630221" y="4093152"/>
              <a:ext cx="2018390" cy="1297504"/>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rcRect t="1820" b="1820"/>
            <a:stretch/>
          </p:blipFill>
          <p:spPr>
            <a:xfrm>
              <a:off x="3379928" y="4093152"/>
              <a:ext cx="2087254" cy="1297504"/>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rcRect/>
            <a:stretch/>
          </p:blipFill>
          <p:spPr>
            <a:xfrm>
              <a:off x="6184688" y="4076710"/>
              <a:ext cx="2043685" cy="1318416"/>
            </a:xfrm>
            <a:prstGeom prst="rect">
              <a:avLst/>
            </a:prstGeom>
          </p:spPr>
        </p:pic>
        <p:pic>
          <p:nvPicPr>
            <p:cNvPr id="2052" name="Picture 4"/>
            <p:cNvPicPr>
              <a:picLocks noChangeAspect="1" noChangeArrowheads="1"/>
            </p:cNvPicPr>
            <p:nvPr/>
          </p:nvPicPr>
          <p:blipFill rotWithShape="1">
            <a:blip r:embed="rId8">
              <a:extLst>
                <a:ext uri="{28A0092B-C50C-407E-A947-70E740481C1C}">
                  <a14:useLocalDpi xmlns:a14="http://schemas.microsoft.com/office/drawing/2010/main" val="0"/>
                </a:ext>
              </a:extLst>
            </a:blip>
            <a:srcRect l="7426" t="1441" r="221" b="6207"/>
            <a:stretch/>
          </p:blipFill>
          <p:spPr bwMode="auto">
            <a:xfrm>
              <a:off x="6108225" y="1956162"/>
              <a:ext cx="2196610" cy="140457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60568734"/>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85BA9-8103-47B0-A041-EF4658BA4244}"/>
              </a:ext>
            </a:extLst>
          </p:cNvPr>
          <p:cNvSpPr>
            <a:spLocks noGrp="1"/>
          </p:cNvSpPr>
          <p:nvPr>
            <p:ph type="title"/>
          </p:nvPr>
        </p:nvSpPr>
        <p:spPr/>
        <p:txBody>
          <a:bodyPr>
            <a:normAutofit/>
          </a:bodyPr>
          <a:lstStyle/>
          <a:p>
            <a:r>
              <a:rPr lang="en-GB" dirty="0"/>
              <a:t>We support learning at home in a variety of different ways</a:t>
            </a:r>
            <a:endParaRPr lang="en-US" dirty="0"/>
          </a:p>
        </p:txBody>
      </p:sp>
      <p:sp>
        <p:nvSpPr>
          <p:cNvPr id="3" name="Content Placeholder 2">
            <a:extLst>
              <a:ext uri="{FF2B5EF4-FFF2-40B4-BE49-F238E27FC236}">
                <a16:creationId xmlns:a16="http://schemas.microsoft.com/office/drawing/2014/main" id="{ADCDAC29-EF7E-4D79-A8B6-DFA7C59CBB48}"/>
              </a:ext>
            </a:extLst>
          </p:cNvPr>
          <p:cNvSpPr>
            <a:spLocks noGrp="1"/>
          </p:cNvSpPr>
          <p:nvPr>
            <p:ph idx="4294967295"/>
          </p:nvPr>
        </p:nvSpPr>
        <p:spPr>
          <a:xfrm>
            <a:off x="747252" y="1600200"/>
            <a:ext cx="7718322" cy="3935361"/>
          </a:xfrm>
        </p:spPr>
        <p:txBody>
          <a:bodyPr>
            <a:normAutofit/>
          </a:bodyPr>
          <a:lstStyle/>
          <a:p>
            <a:pPr marL="0" indent="0">
              <a:buClr>
                <a:srgbClr val="17428B"/>
              </a:buClr>
              <a:buNone/>
            </a:pPr>
            <a:r>
              <a:rPr lang="en-GB" sz="2000" b="1" dirty="0"/>
              <a:t>Look out for:</a:t>
            </a:r>
          </a:p>
          <a:p>
            <a:pPr>
              <a:buClr>
                <a:srgbClr val="510C76"/>
              </a:buClr>
            </a:pPr>
            <a:r>
              <a:rPr lang="en-US" sz="2000" dirty="0">
                <a:latin typeface="Arial"/>
                <a:cs typeface="Arial"/>
              </a:rPr>
              <a:t>Parent consultations meetings</a:t>
            </a:r>
          </a:p>
          <a:p>
            <a:pPr>
              <a:buClr>
                <a:srgbClr val="510C76"/>
              </a:buClr>
            </a:pPr>
            <a:r>
              <a:rPr lang="en-US" sz="2000" dirty="0">
                <a:latin typeface="Arial"/>
                <a:cs typeface="Arial"/>
              </a:rPr>
              <a:t>Home learning suggestions (that may include joint child and parent/</a:t>
            </a:r>
            <a:r>
              <a:rPr lang="en-US" sz="2000" dirty="0" err="1">
                <a:latin typeface="Arial"/>
                <a:cs typeface="Arial"/>
              </a:rPr>
              <a:t>carer</a:t>
            </a:r>
            <a:r>
              <a:rPr lang="en-US" sz="2000" dirty="0">
                <a:latin typeface="Arial"/>
                <a:cs typeface="Arial"/>
              </a:rPr>
              <a:t> mini projects)</a:t>
            </a:r>
          </a:p>
          <a:p>
            <a:pPr>
              <a:buClr>
                <a:srgbClr val="510C76"/>
              </a:buClr>
            </a:pPr>
            <a:r>
              <a:rPr lang="en-US" sz="2000" dirty="0">
                <a:latin typeface="Arial"/>
                <a:cs typeface="Arial"/>
              </a:rPr>
              <a:t>Parent/</a:t>
            </a:r>
            <a:r>
              <a:rPr lang="en-US" sz="2000" dirty="0" err="1">
                <a:latin typeface="Arial"/>
                <a:cs typeface="Arial"/>
              </a:rPr>
              <a:t>carer</a:t>
            </a:r>
            <a:r>
              <a:rPr lang="en-US" sz="2000" dirty="0">
                <a:latin typeface="Arial"/>
                <a:cs typeface="Arial"/>
              </a:rPr>
              <a:t> workshops (for example, how to support early reading)</a:t>
            </a:r>
            <a:endParaRPr lang="en-US" sz="2000" dirty="0"/>
          </a:p>
          <a:p>
            <a:pPr>
              <a:buClr>
                <a:srgbClr val="510C76"/>
              </a:buClr>
            </a:pPr>
            <a:r>
              <a:rPr lang="en-US" sz="2000" dirty="0">
                <a:latin typeface="Arial"/>
                <a:cs typeface="Arial"/>
              </a:rPr>
              <a:t>Information and tips in newsletters, on social media and the school website</a:t>
            </a:r>
          </a:p>
          <a:p>
            <a:pPr>
              <a:buClr>
                <a:srgbClr val="510C76"/>
              </a:buClr>
            </a:pPr>
            <a:r>
              <a:rPr lang="en-US" sz="2000" dirty="0">
                <a:latin typeface="Arial"/>
                <a:cs typeface="Arial"/>
              </a:rPr>
              <a:t>Home/school learning packs</a:t>
            </a:r>
          </a:p>
          <a:p>
            <a:pPr>
              <a:buClr>
                <a:srgbClr val="510C76"/>
              </a:buClr>
            </a:pPr>
            <a:r>
              <a:rPr lang="en-US" sz="2000" dirty="0"/>
              <a:t>Information on displays around school</a:t>
            </a:r>
            <a:endParaRPr lang="en-US" sz="2000" dirty="0">
              <a:latin typeface="Arial"/>
              <a:cs typeface="Arial"/>
            </a:endParaRPr>
          </a:p>
        </p:txBody>
      </p:sp>
    </p:spTree>
    <p:extLst>
      <p:ext uri="{BB962C8B-B14F-4D97-AF65-F5344CB8AC3E}">
        <p14:creationId xmlns:p14="http://schemas.microsoft.com/office/powerpoint/2010/main" val="2570605291"/>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CB0F2-99BD-44CE-8EA4-DF92C3452DB0}"/>
              </a:ext>
            </a:extLst>
          </p:cNvPr>
          <p:cNvSpPr>
            <a:spLocks noGrp="1"/>
          </p:cNvSpPr>
          <p:nvPr>
            <p:ph type="title"/>
          </p:nvPr>
        </p:nvSpPr>
        <p:spPr/>
        <p:txBody>
          <a:bodyPr>
            <a:normAutofit/>
          </a:bodyPr>
          <a:lstStyle/>
          <a:p>
            <a:r>
              <a:rPr lang="en-US" dirty="0">
                <a:latin typeface="Arial"/>
                <a:cs typeface="Arial"/>
              </a:rPr>
              <a:t>Supporting individual needs</a:t>
            </a:r>
            <a:endParaRPr lang="en-US" dirty="0"/>
          </a:p>
        </p:txBody>
      </p:sp>
      <p:sp>
        <p:nvSpPr>
          <p:cNvPr id="3" name="Content Placeholder 2">
            <a:extLst>
              <a:ext uri="{FF2B5EF4-FFF2-40B4-BE49-F238E27FC236}">
                <a16:creationId xmlns:a16="http://schemas.microsoft.com/office/drawing/2014/main" id="{235711E2-A417-4E18-BE44-346D446BA153}"/>
              </a:ext>
            </a:extLst>
          </p:cNvPr>
          <p:cNvSpPr>
            <a:spLocks noGrp="1"/>
          </p:cNvSpPr>
          <p:nvPr>
            <p:ph idx="4294967295"/>
          </p:nvPr>
        </p:nvSpPr>
        <p:spPr>
          <a:xfrm>
            <a:off x="1000867" y="4719483"/>
            <a:ext cx="7102935" cy="761540"/>
          </a:xfrm>
        </p:spPr>
        <p:txBody>
          <a:bodyPr vert="horz" lIns="91440" tIns="45720" rIns="91440" bIns="45720" rtlCol="0" anchor="t">
            <a:normAutofit/>
          </a:bodyPr>
          <a:lstStyle/>
          <a:p>
            <a:pPr marL="0" indent="0" algn="ctr">
              <a:buNone/>
            </a:pPr>
            <a:r>
              <a:rPr lang="en-US" sz="2800" dirty="0">
                <a:latin typeface="Arial"/>
                <a:cs typeface="Arial"/>
              </a:rPr>
              <a:t>Our SENCO is</a:t>
            </a:r>
          </a:p>
          <a:p>
            <a:endParaRPr lang="en-US" dirty="0"/>
          </a:p>
        </p:txBody>
      </p:sp>
      <p:sp>
        <p:nvSpPr>
          <p:cNvPr id="5" name="Rectangle 4"/>
          <p:cNvSpPr/>
          <p:nvPr/>
        </p:nvSpPr>
        <p:spPr>
          <a:xfrm>
            <a:off x="3202768" y="2115238"/>
            <a:ext cx="2699132" cy="236862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83797932"/>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Support for your child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p:blipFill>
        <p:spPr>
          <a:xfrm>
            <a:off x="759269" y="1779495"/>
            <a:ext cx="2485956" cy="1649505"/>
          </a:xfrm>
          <a:prstGeom prst="rect">
            <a:avLst/>
          </a:prstGeom>
        </p:spPr>
      </p:pic>
      <p:pic>
        <p:nvPicPr>
          <p:cNvPr id="3" name="Picture 2">
            <a:extLst>
              <a:ext uri="{FF2B5EF4-FFF2-40B4-BE49-F238E27FC236}">
                <a16:creationId xmlns:a16="http://schemas.microsoft.com/office/drawing/2014/main" id="{D25415C1-4E21-5E24-88E3-75BA30FE7AB4}"/>
              </a:ext>
            </a:extLst>
          </p:cNvPr>
          <p:cNvPicPr>
            <a:picLocks noChangeAspect="1"/>
          </p:cNvPicPr>
          <p:nvPr/>
        </p:nvPicPr>
        <p:blipFill rotWithShape="1">
          <a:blip r:embed="rId4">
            <a:extLst>
              <a:ext uri="{28A0092B-C50C-407E-A947-70E740481C1C}">
                <a14:useLocalDpi xmlns:a14="http://schemas.microsoft.com/office/drawing/2010/main" val="0"/>
              </a:ext>
            </a:extLst>
          </a:blip>
          <a:srcRect l="23657" t="11021" r="8004" b="20641"/>
          <a:stretch/>
        </p:blipFill>
        <p:spPr>
          <a:xfrm>
            <a:off x="3437329" y="1779495"/>
            <a:ext cx="2472802" cy="1649505"/>
          </a:xfrm>
          <a:prstGeom prst="rect">
            <a:avLst/>
          </a:prstGeom>
        </p:spPr>
      </p:pic>
      <p:pic>
        <p:nvPicPr>
          <p:cNvPr id="5" name="Picture 4">
            <a:extLst>
              <a:ext uri="{FF2B5EF4-FFF2-40B4-BE49-F238E27FC236}">
                <a16:creationId xmlns:a16="http://schemas.microsoft.com/office/drawing/2014/main" id="{7E311B5C-34A1-19E2-303C-DCEB2934ED4C}"/>
              </a:ext>
            </a:extLst>
          </p:cNvPr>
          <p:cNvPicPr>
            <a:picLocks noChangeAspect="1"/>
          </p:cNvPicPr>
          <p:nvPr/>
        </p:nvPicPr>
        <p:blipFill rotWithShape="1">
          <a:blip r:embed="rId5">
            <a:extLst>
              <a:ext uri="{28A0092B-C50C-407E-A947-70E740481C1C}">
                <a14:useLocalDpi xmlns:a14="http://schemas.microsoft.com/office/drawing/2010/main" val="0"/>
              </a:ext>
            </a:extLst>
          </a:blip>
          <a:srcRect l="6001" t="15248" r="9247"/>
          <a:stretch/>
        </p:blipFill>
        <p:spPr>
          <a:xfrm>
            <a:off x="765846" y="3608295"/>
            <a:ext cx="2472802" cy="1649505"/>
          </a:xfrm>
          <a:prstGeom prst="rect">
            <a:avLst/>
          </a:prstGeom>
        </p:spPr>
      </p:pic>
      <p:pic>
        <p:nvPicPr>
          <p:cNvPr id="7" name="Picture 6">
            <a:extLst>
              <a:ext uri="{FF2B5EF4-FFF2-40B4-BE49-F238E27FC236}">
                <a16:creationId xmlns:a16="http://schemas.microsoft.com/office/drawing/2014/main" id="{051FD485-B356-0EAD-9CDE-A67EE87CE73E}"/>
              </a:ext>
            </a:extLst>
          </p:cNvPr>
          <p:cNvPicPr>
            <a:picLocks noChangeAspect="1"/>
          </p:cNvPicPr>
          <p:nvPr/>
        </p:nvPicPr>
        <p:blipFill rotWithShape="1">
          <a:blip r:embed="rId6">
            <a:extLst>
              <a:ext uri="{28A0092B-C50C-407E-A947-70E740481C1C}">
                <a14:useLocalDpi xmlns:a14="http://schemas.microsoft.com/office/drawing/2010/main" val="0"/>
              </a:ext>
            </a:extLst>
          </a:blip>
          <a:srcRect l="10998" t="22479" r="48676" b="37196"/>
          <a:stretch/>
        </p:blipFill>
        <p:spPr>
          <a:xfrm>
            <a:off x="3437329" y="3608295"/>
            <a:ext cx="2472802" cy="1649505"/>
          </a:xfrm>
          <a:prstGeom prst="rect">
            <a:avLst/>
          </a:prstGeom>
        </p:spPr>
      </p:pic>
    </p:spTree>
    <p:extLst>
      <p:ext uri="{BB962C8B-B14F-4D97-AF65-F5344CB8AC3E}">
        <p14:creationId xmlns:p14="http://schemas.microsoft.com/office/powerpoint/2010/main" val="2590135482"/>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Keeping children safe is everyone’s responsibility</a:t>
            </a:r>
          </a:p>
        </p:txBody>
      </p:sp>
      <p:pic>
        <p:nvPicPr>
          <p:cNvPr id="5" name="Picture 4"/>
          <p:cNvPicPr>
            <a:picLocks noChangeAspect="1"/>
          </p:cNvPicPr>
          <p:nvPr/>
        </p:nvPicPr>
        <p:blipFill>
          <a:blip r:embed="rId3"/>
          <a:stretch>
            <a:fillRect/>
          </a:stretch>
        </p:blipFill>
        <p:spPr>
          <a:xfrm>
            <a:off x="900260" y="2763478"/>
            <a:ext cx="2085679" cy="681038"/>
          </a:xfrm>
          <a:prstGeom prst="rect">
            <a:avLst/>
          </a:prstGeom>
        </p:spPr>
      </p:pic>
      <p:pic>
        <p:nvPicPr>
          <p:cNvPr id="6" name="Picture 5"/>
          <p:cNvPicPr>
            <a:picLocks noChangeAspect="1"/>
          </p:cNvPicPr>
          <p:nvPr/>
        </p:nvPicPr>
        <p:blipFill>
          <a:blip r:embed="rId4"/>
          <a:stretch>
            <a:fillRect/>
          </a:stretch>
        </p:blipFill>
        <p:spPr>
          <a:xfrm>
            <a:off x="3725197" y="2350035"/>
            <a:ext cx="1059657" cy="127158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rcRect/>
          <a:stretch/>
        </p:blipFill>
        <p:spPr>
          <a:xfrm>
            <a:off x="5437450" y="2350035"/>
            <a:ext cx="1166813" cy="1166813"/>
          </a:xfrm>
          <a:prstGeom prst="rect">
            <a:avLst/>
          </a:prstGeom>
        </p:spPr>
      </p:pic>
      <p:pic>
        <p:nvPicPr>
          <p:cNvPr id="11" name="Picture 10"/>
          <p:cNvPicPr>
            <a:picLocks noChangeAspect="1"/>
          </p:cNvPicPr>
          <p:nvPr/>
        </p:nvPicPr>
        <p:blipFill>
          <a:blip r:embed="rId6"/>
          <a:stretch>
            <a:fillRect/>
          </a:stretch>
        </p:blipFill>
        <p:spPr>
          <a:xfrm>
            <a:off x="7256859" y="2230080"/>
            <a:ext cx="1328737" cy="1328737"/>
          </a:xfrm>
          <a:prstGeom prst="rect">
            <a:avLst/>
          </a:prstGeom>
        </p:spPr>
      </p:pic>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l="16049" t="22461" r="14519" b="8108"/>
          <a:stretch/>
        </p:blipFill>
        <p:spPr>
          <a:xfrm>
            <a:off x="901074" y="3893803"/>
            <a:ext cx="2378652" cy="1586701"/>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rcRect/>
          <a:stretch/>
        </p:blipFill>
        <p:spPr>
          <a:xfrm>
            <a:off x="3428911" y="3893803"/>
            <a:ext cx="2378653" cy="1586702"/>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rcRect/>
          <a:stretch/>
        </p:blipFill>
        <p:spPr>
          <a:xfrm>
            <a:off x="5955936" y="3894356"/>
            <a:ext cx="2601846" cy="1585595"/>
          </a:xfrm>
          <a:prstGeom prst="rect">
            <a:avLst/>
          </a:prstGeom>
        </p:spPr>
      </p:pic>
    </p:spTree>
    <p:extLst>
      <p:ext uri="{BB962C8B-B14F-4D97-AF65-F5344CB8AC3E}">
        <p14:creationId xmlns:p14="http://schemas.microsoft.com/office/powerpoint/2010/main" val="2543878748"/>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Keeping children safe is everyone’s responsibility</a:t>
            </a:r>
          </a:p>
        </p:txBody>
      </p:sp>
      <p:sp>
        <p:nvSpPr>
          <p:cNvPr id="3" name="Content Placeholder 2"/>
          <p:cNvSpPr>
            <a:spLocks noGrp="1"/>
          </p:cNvSpPr>
          <p:nvPr>
            <p:ph idx="4294967295"/>
          </p:nvPr>
        </p:nvSpPr>
        <p:spPr>
          <a:xfrm>
            <a:off x="726049" y="1600200"/>
            <a:ext cx="2327928" cy="551329"/>
          </a:xfrm>
        </p:spPr>
        <p:txBody>
          <a:bodyPr/>
          <a:lstStyle/>
          <a:p>
            <a:pPr marL="0" indent="0">
              <a:buNone/>
            </a:pPr>
            <a:r>
              <a:rPr lang="en-GB" dirty="0"/>
              <a:t>You…</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718" t="15538" r="34424" b="19604"/>
          <a:stretch/>
        </p:blipFill>
        <p:spPr>
          <a:xfrm>
            <a:off x="795726" y="2358371"/>
            <a:ext cx="1698675" cy="1275006"/>
          </a:xfrm>
          <a:prstGeom prst="rect">
            <a:avLst/>
          </a:prstGeom>
        </p:spPr>
      </p:pic>
      <p:pic>
        <p:nvPicPr>
          <p:cNvPr id="9" name="Picture 8">
            <a:extLst>
              <a:ext uri="{FF2B5EF4-FFF2-40B4-BE49-F238E27FC236}">
                <a16:creationId xmlns:a16="http://schemas.microsoft.com/office/drawing/2014/main" id="{BDDB5F64-4350-B204-0D9C-40B9C0AE86C3}"/>
              </a:ext>
            </a:extLst>
          </p:cNvPr>
          <p:cNvPicPr>
            <a:picLocks noChangeAspect="1"/>
          </p:cNvPicPr>
          <p:nvPr/>
        </p:nvPicPr>
        <p:blipFill rotWithShape="1">
          <a:blip r:embed="rId4">
            <a:extLst>
              <a:ext uri="{28A0092B-C50C-407E-A947-70E740481C1C}">
                <a14:useLocalDpi xmlns:a14="http://schemas.microsoft.com/office/drawing/2010/main" val="0"/>
              </a:ext>
            </a:extLst>
          </a:blip>
          <a:srcRect l="23364" t="14659" r="22917" b="31623"/>
          <a:stretch/>
        </p:blipFill>
        <p:spPr>
          <a:xfrm>
            <a:off x="2664826" y="2358371"/>
            <a:ext cx="1698675" cy="1275005"/>
          </a:xfrm>
          <a:prstGeom prst="rect">
            <a:avLst/>
          </a:prstGeom>
        </p:spPr>
      </p:pic>
      <p:pic>
        <p:nvPicPr>
          <p:cNvPr id="13" name="Picture 12">
            <a:extLst>
              <a:ext uri="{FF2B5EF4-FFF2-40B4-BE49-F238E27FC236}">
                <a16:creationId xmlns:a16="http://schemas.microsoft.com/office/drawing/2014/main" id="{64283514-FCE6-12BA-227B-51B7EC3D9090}"/>
              </a:ext>
            </a:extLst>
          </p:cNvPr>
          <p:cNvPicPr>
            <a:picLocks noChangeAspect="1"/>
          </p:cNvPicPr>
          <p:nvPr/>
        </p:nvPicPr>
        <p:blipFill rotWithShape="1">
          <a:blip r:embed="rId5">
            <a:extLst>
              <a:ext uri="{28A0092B-C50C-407E-A947-70E740481C1C}">
                <a14:useLocalDpi xmlns:a14="http://schemas.microsoft.com/office/drawing/2010/main" val="0"/>
              </a:ext>
            </a:extLst>
          </a:blip>
          <a:srcRect l="23105" t="27833" r="12759"/>
          <a:stretch/>
        </p:blipFill>
        <p:spPr>
          <a:xfrm>
            <a:off x="4533927" y="2358371"/>
            <a:ext cx="1698675" cy="1275005"/>
          </a:xfrm>
          <a:prstGeom prst="rect">
            <a:avLst/>
          </a:prstGeom>
        </p:spPr>
      </p:pic>
      <p:pic>
        <p:nvPicPr>
          <p:cNvPr id="14" name="Picture 13">
            <a:extLst>
              <a:ext uri="{FF2B5EF4-FFF2-40B4-BE49-F238E27FC236}">
                <a16:creationId xmlns:a16="http://schemas.microsoft.com/office/drawing/2014/main" id="{BAB0DE1E-3545-3D1C-283C-696A0FBA9D1E}"/>
              </a:ext>
            </a:extLst>
          </p:cNvPr>
          <p:cNvPicPr>
            <a:picLocks noChangeAspect="1"/>
          </p:cNvPicPr>
          <p:nvPr/>
        </p:nvPicPr>
        <p:blipFill>
          <a:blip r:embed="rId6">
            <a:extLst>
              <a:ext uri="{28A0092B-C50C-407E-A947-70E740481C1C}">
                <a14:useLocalDpi xmlns:a14="http://schemas.microsoft.com/office/drawing/2010/main" val="0"/>
              </a:ext>
            </a:extLst>
          </a:blip>
          <a:srcRect l="6583" r="6583"/>
          <a:stretch/>
        </p:blipFill>
        <p:spPr>
          <a:xfrm>
            <a:off x="6403028" y="2358371"/>
            <a:ext cx="1698675" cy="1275006"/>
          </a:xfrm>
          <a:prstGeom prst="rect">
            <a:avLst/>
          </a:prstGeom>
        </p:spPr>
      </p:pic>
      <p:pic>
        <p:nvPicPr>
          <p:cNvPr id="15" name="Picture 14">
            <a:extLst>
              <a:ext uri="{FF2B5EF4-FFF2-40B4-BE49-F238E27FC236}">
                <a16:creationId xmlns:a16="http://schemas.microsoft.com/office/drawing/2014/main" id="{35266B4C-5A7C-2D4A-D531-240714F4F9F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536996" y="3783962"/>
            <a:ext cx="1698675" cy="1275006"/>
          </a:xfrm>
          <a:prstGeom prst="rect">
            <a:avLst/>
          </a:prstGeom>
        </p:spPr>
      </p:pic>
      <p:pic>
        <p:nvPicPr>
          <p:cNvPr id="16" name="Picture 15">
            <a:extLst>
              <a:ext uri="{FF2B5EF4-FFF2-40B4-BE49-F238E27FC236}">
                <a16:creationId xmlns:a16="http://schemas.microsoft.com/office/drawing/2014/main" id="{17FA5B4E-3EF1-E199-115F-1B8D0BA5CB6B}"/>
              </a:ext>
            </a:extLst>
          </p:cNvPr>
          <p:cNvPicPr>
            <a:picLocks noChangeAspect="1"/>
          </p:cNvPicPr>
          <p:nvPr/>
        </p:nvPicPr>
        <p:blipFill rotWithShape="1">
          <a:blip r:embed="rId8">
            <a:extLst>
              <a:ext uri="{28A0092B-C50C-407E-A947-70E740481C1C}">
                <a14:useLocalDpi xmlns:a14="http://schemas.microsoft.com/office/drawing/2010/main" val="0"/>
              </a:ext>
            </a:extLst>
          </a:blip>
          <a:srcRect l="-261" t="6223" r="261" b="22572"/>
          <a:stretch/>
        </p:blipFill>
        <p:spPr>
          <a:xfrm>
            <a:off x="2660384" y="3783962"/>
            <a:ext cx="1698675" cy="1275006"/>
          </a:xfrm>
          <a:prstGeom prst="rect">
            <a:avLst/>
          </a:prstGeom>
        </p:spPr>
      </p:pic>
      <p:pic>
        <p:nvPicPr>
          <p:cNvPr id="17" name="Picture 16">
            <a:extLst>
              <a:ext uri="{FF2B5EF4-FFF2-40B4-BE49-F238E27FC236}">
                <a16:creationId xmlns:a16="http://schemas.microsoft.com/office/drawing/2014/main" id="{A20F3C1A-4337-E21A-181D-2C5D614C4A1C}"/>
              </a:ext>
            </a:extLst>
          </p:cNvPr>
          <p:cNvPicPr>
            <a:picLocks noChangeAspect="1"/>
          </p:cNvPicPr>
          <p:nvPr/>
        </p:nvPicPr>
        <p:blipFill rotWithShape="1">
          <a:blip r:embed="rId9">
            <a:extLst>
              <a:ext uri="{28A0092B-C50C-407E-A947-70E740481C1C}">
                <a14:useLocalDpi xmlns:a14="http://schemas.microsoft.com/office/drawing/2010/main" val="0"/>
              </a:ext>
            </a:extLst>
          </a:blip>
          <a:srcRect l="14034" t="26038" r="29644" b="10588"/>
          <a:stretch/>
        </p:blipFill>
        <p:spPr>
          <a:xfrm>
            <a:off x="795725" y="3783962"/>
            <a:ext cx="1698675" cy="1275006"/>
          </a:xfrm>
          <a:prstGeom prst="rect">
            <a:avLst/>
          </a:prstGeom>
        </p:spPr>
      </p:pic>
      <p:pic>
        <p:nvPicPr>
          <p:cNvPr id="18" name="Picture 17">
            <a:extLst>
              <a:ext uri="{FF2B5EF4-FFF2-40B4-BE49-F238E27FC236}">
                <a16:creationId xmlns:a16="http://schemas.microsoft.com/office/drawing/2014/main" id="{4B367295-14E9-D80A-8278-76086CA9A334}"/>
              </a:ext>
            </a:extLst>
          </p:cNvPr>
          <p:cNvPicPr>
            <a:picLocks noChangeAspect="1"/>
          </p:cNvPicPr>
          <p:nvPr/>
        </p:nvPicPr>
        <p:blipFill rotWithShape="1">
          <a:blip r:embed="rId10">
            <a:extLst>
              <a:ext uri="{28A0092B-C50C-407E-A947-70E740481C1C}">
                <a14:useLocalDpi xmlns:a14="http://schemas.microsoft.com/office/drawing/2010/main" val="0"/>
              </a:ext>
            </a:extLst>
          </a:blip>
          <a:srcRect l="18960" t="8563" r="7389" b="8563"/>
          <a:stretch/>
        </p:blipFill>
        <p:spPr>
          <a:xfrm>
            <a:off x="6403481" y="3783962"/>
            <a:ext cx="1698675" cy="1275006"/>
          </a:xfrm>
          <a:prstGeom prst="rect">
            <a:avLst/>
          </a:prstGeom>
        </p:spPr>
      </p:pic>
    </p:spTree>
    <p:extLst>
      <p:ext uri="{BB962C8B-B14F-4D97-AF65-F5344CB8AC3E}">
        <p14:creationId xmlns:p14="http://schemas.microsoft.com/office/powerpoint/2010/main" val="1401258366"/>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p>
            <a:r>
              <a:rPr lang="en-GB" dirty="0"/>
              <a:t>AIMS</a:t>
            </a:r>
          </a:p>
        </p:txBody>
      </p:sp>
      <p:sp>
        <p:nvSpPr>
          <p:cNvPr id="3" name="Content Placeholder 2"/>
          <p:cNvSpPr>
            <a:spLocks noGrp="1"/>
          </p:cNvSpPr>
          <p:nvPr>
            <p:ph idx="4294967295"/>
          </p:nvPr>
        </p:nvSpPr>
        <p:spPr>
          <a:xfrm>
            <a:off x="650789" y="1580974"/>
            <a:ext cx="7183524" cy="4097338"/>
          </a:xfrm>
        </p:spPr>
        <p:txBody>
          <a:bodyPr>
            <a:normAutofit/>
          </a:bodyPr>
          <a:lstStyle/>
          <a:p>
            <a:pPr marL="0" indent="0">
              <a:buNone/>
            </a:pPr>
            <a:r>
              <a:rPr lang="en-GB" sz="2000" dirty="0"/>
              <a:t>To give you an overview of </a:t>
            </a:r>
          </a:p>
          <a:p>
            <a:pPr marL="0" indent="0">
              <a:buNone/>
            </a:pPr>
            <a:r>
              <a:rPr lang="en-GB" sz="2000" dirty="0"/>
              <a:t>Early Years Foundation Stage (EYFS)</a:t>
            </a:r>
          </a:p>
          <a:p>
            <a:pPr marL="0" indent="0">
              <a:buNone/>
            </a:pPr>
            <a:r>
              <a:rPr lang="en-GB" sz="2000" dirty="0"/>
              <a:t>and what your child will be learning </a:t>
            </a:r>
          </a:p>
          <a:p>
            <a:pPr marL="0" indent="0">
              <a:buNone/>
            </a:pPr>
            <a:endParaRPr lang="en-GB" sz="1800" dirty="0"/>
          </a:p>
          <a:p>
            <a:pPr marL="0" indent="0">
              <a:buNone/>
            </a:pPr>
            <a:endParaRPr lang="en-GB" sz="1800" dirty="0"/>
          </a:p>
          <a:p>
            <a:pPr marL="0" indent="0">
              <a:buNone/>
            </a:pPr>
            <a:r>
              <a:rPr lang="en-GB" sz="2000" dirty="0"/>
              <a:t>To provide ideas we can effectively work together</a:t>
            </a:r>
          </a:p>
          <a:p>
            <a:pPr marL="0" indent="0">
              <a:buNone/>
            </a:pPr>
            <a:r>
              <a:rPr lang="en-GB" sz="2000" dirty="0"/>
              <a:t>and how you can best support your child at home</a:t>
            </a:r>
          </a:p>
          <a:p>
            <a:pPr marL="0" indent="0">
              <a:buNone/>
            </a:pPr>
            <a:endParaRPr lang="en-GB" sz="1800" dirty="0"/>
          </a:p>
          <a:p>
            <a:pPr marL="0" indent="0">
              <a:buNone/>
            </a:pPr>
            <a:endParaRPr lang="en-GB" sz="1800" dirty="0"/>
          </a:p>
          <a:p>
            <a:pPr marL="0" indent="0">
              <a:buNone/>
            </a:pPr>
            <a:r>
              <a:rPr lang="en-GB" sz="2000" dirty="0"/>
              <a:t>To help you understand what to </a:t>
            </a:r>
          </a:p>
          <a:p>
            <a:pPr marL="0" indent="0">
              <a:buNone/>
            </a:pPr>
            <a:r>
              <a:rPr lang="en-GB" sz="2000" dirty="0"/>
              <a:t>expect from us</a:t>
            </a:r>
          </a:p>
        </p:txBody>
      </p:sp>
      <p:pic>
        <p:nvPicPr>
          <p:cNvPr id="5" name="Picture 4" descr="Text&#10;&#10;Description automatically generated">
            <a:extLst>
              <a:ext uri="{FF2B5EF4-FFF2-40B4-BE49-F238E27FC236}">
                <a16:creationId xmlns:a16="http://schemas.microsoft.com/office/drawing/2014/main" id="{33B1E664-ADA4-4B22-89D9-7215D06976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3035" y="1356368"/>
            <a:ext cx="1284629" cy="1832862"/>
          </a:xfrm>
          <a:prstGeom prst="rect">
            <a:avLst/>
          </a:prstGeom>
          <a:ln>
            <a:noFill/>
          </a:ln>
          <a:effectLst>
            <a:outerShdw blurRad="292100" dist="63500" dir="2700000" sx="97803" sy="97803" algn="tl" rotWithShape="0">
              <a:srgbClr val="333333">
                <a:alpha val="65000"/>
              </a:srgbClr>
            </a:outerShdw>
          </a:effectLst>
        </p:spPr>
      </p:pic>
      <p:pic>
        <p:nvPicPr>
          <p:cNvPr id="9" name="Picture 8">
            <a:extLst>
              <a:ext uri="{FF2B5EF4-FFF2-40B4-BE49-F238E27FC236}">
                <a16:creationId xmlns:a16="http://schemas.microsoft.com/office/drawing/2014/main" id="{517C4A71-135F-775B-B06D-6526A469C8FD}"/>
              </a:ext>
            </a:extLst>
          </p:cNvPr>
          <p:cNvPicPr>
            <a:picLocks noChangeAspect="1"/>
          </p:cNvPicPr>
          <p:nvPr/>
        </p:nvPicPr>
        <p:blipFill rotWithShape="1">
          <a:blip r:embed="rId4">
            <a:extLst>
              <a:ext uri="{28A0092B-C50C-407E-A947-70E740481C1C}">
                <a14:useLocalDpi xmlns:a14="http://schemas.microsoft.com/office/drawing/2010/main" val="0"/>
              </a:ext>
            </a:extLst>
          </a:blip>
          <a:srcRect l="33401" t="11860" r="9775" b="2951"/>
          <a:stretch/>
        </p:blipFill>
        <p:spPr>
          <a:xfrm>
            <a:off x="6910075" y="2425391"/>
            <a:ext cx="2537062" cy="2537054"/>
          </a:xfrm>
          <a:prstGeom prst="ellipse">
            <a:avLst/>
          </a:prstGeom>
        </p:spPr>
      </p:pic>
      <p:pic>
        <p:nvPicPr>
          <p:cNvPr id="11" name="Picture 10" descr="A teacher teaching her students&#10;&#10;Description automatically generated with low confidence">
            <a:extLst>
              <a:ext uri="{FF2B5EF4-FFF2-40B4-BE49-F238E27FC236}">
                <a16:creationId xmlns:a16="http://schemas.microsoft.com/office/drawing/2014/main" id="{B1AF7A37-ED10-338D-BB42-C7E632784F7C}"/>
              </a:ext>
            </a:extLst>
          </p:cNvPr>
          <p:cNvPicPr>
            <a:picLocks noChangeAspect="1"/>
          </p:cNvPicPr>
          <p:nvPr/>
        </p:nvPicPr>
        <p:blipFill rotWithShape="1">
          <a:blip r:embed="rId5">
            <a:extLst>
              <a:ext uri="{28A0092B-C50C-407E-A947-70E740481C1C}">
                <a14:useLocalDpi xmlns:a14="http://schemas.microsoft.com/office/drawing/2010/main" val="0"/>
              </a:ext>
            </a:extLst>
          </a:blip>
          <a:srcRect l="27152" t="7520" r="27204" b="21467"/>
          <a:stretch/>
        </p:blipFill>
        <p:spPr>
          <a:xfrm>
            <a:off x="4572000" y="4140273"/>
            <a:ext cx="2190725" cy="2193366"/>
          </a:xfrm>
          <a:prstGeom prst="ellipse">
            <a:avLst/>
          </a:prstGeom>
        </p:spPr>
      </p:pic>
    </p:spTree>
    <p:extLst>
      <p:ext uri="{BB962C8B-B14F-4D97-AF65-F5344CB8AC3E}">
        <p14:creationId xmlns:p14="http://schemas.microsoft.com/office/powerpoint/2010/main" val="2708389851"/>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How we communicate with you</a:t>
            </a:r>
          </a:p>
        </p:txBody>
      </p:sp>
      <p:sp>
        <p:nvSpPr>
          <p:cNvPr id="8" name="Content Placeholder 7"/>
          <p:cNvSpPr>
            <a:spLocks noGrp="1"/>
          </p:cNvSpPr>
          <p:nvPr>
            <p:ph idx="4294967295"/>
          </p:nvPr>
        </p:nvSpPr>
        <p:spPr>
          <a:xfrm>
            <a:off x="661850" y="1452715"/>
            <a:ext cx="7502013" cy="3952569"/>
          </a:xfrm>
        </p:spPr>
        <p:txBody>
          <a:bodyPr vert="horz" lIns="91440" tIns="45720" rIns="91440" bIns="45720" rtlCol="0" anchor="t">
            <a:normAutofit/>
          </a:bodyPr>
          <a:lstStyle/>
          <a:p>
            <a:pPr marL="0" indent="0">
              <a:buClr>
                <a:srgbClr val="E28700"/>
              </a:buClr>
              <a:buNone/>
            </a:pPr>
            <a:r>
              <a:rPr lang="en-GB" sz="1800" dirty="0">
                <a:latin typeface="Arial"/>
                <a:cs typeface="Arial"/>
              </a:rPr>
              <a:t>Communication is so important. It plays a huge role in ensuring that you are regularly sharing information with us to best support your child. </a:t>
            </a:r>
          </a:p>
          <a:p>
            <a:pPr marL="0" indent="0">
              <a:buClr>
                <a:srgbClr val="E28700"/>
              </a:buClr>
              <a:buNone/>
            </a:pPr>
            <a:r>
              <a:rPr lang="en-GB" sz="1800" dirty="0">
                <a:latin typeface="Arial"/>
                <a:cs typeface="Arial"/>
              </a:rPr>
              <a:t>We do this by…</a:t>
            </a:r>
          </a:p>
          <a:p>
            <a:pPr>
              <a:buClr>
                <a:schemeClr val="accent1"/>
              </a:buClr>
            </a:pPr>
            <a:r>
              <a:rPr lang="en-GB" sz="1600" dirty="0">
                <a:latin typeface="Arial"/>
                <a:cs typeface="Arial"/>
              </a:rPr>
              <a:t>Daily chats at drop off and pick up time</a:t>
            </a:r>
          </a:p>
          <a:p>
            <a:pPr>
              <a:buClr>
                <a:schemeClr val="accent1"/>
              </a:buClr>
            </a:pPr>
            <a:r>
              <a:rPr lang="en-GB" sz="1600" dirty="0">
                <a:latin typeface="Arial"/>
                <a:cs typeface="Arial"/>
              </a:rPr>
              <a:t>Termly parent consultation meetings</a:t>
            </a:r>
          </a:p>
          <a:p>
            <a:pPr>
              <a:buClr>
                <a:schemeClr val="accent1"/>
              </a:buClr>
            </a:pPr>
            <a:r>
              <a:rPr lang="en-GB" sz="1600" dirty="0">
                <a:latin typeface="Arial"/>
                <a:cs typeface="Arial"/>
              </a:rPr>
              <a:t>Stay and Play sessions</a:t>
            </a:r>
          </a:p>
          <a:p>
            <a:pPr>
              <a:buClr>
                <a:schemeClr val="accent1"/>
              </a:buClr>
            </a:pPr>
            <a:r>
              <a:rPr lang="en-GB" sz="1600" dirty="0">
                <a:latin typeface="Arial"/>
                <a:cs typeface="Arial"/>
              </a:rPr>
              <a:t>Newsletters</a:t>
            </a:r>
          </a:p>
          <a:p>
            <a:pPr>
              <a:buClr>
                <a:schemeClr val="accent1"/>
              </a:buClr>
            </a:pPr>
            <a:r>
              <a:rPr lang="en-GB" sz="1600" dirty="0">
                <a:latin typeface="Arial"/>
                <a:cs typeface="Arial"/>
              </a:rPr>
              <a:t>Notice board </a:t>
            </a:r>
            <a:r>
              <a:rPr lang="en-GB" sz="1600" i="1" dirty="0">
                <a:latin typeface="Arial"/>
                <a:cs typeface="Arial"/>
              </a:rPr>
              <a:t>(insert photo of your notice board)</a:t>
            </a:r>
          </a:p>
          <a:p>
            <a:pPr>
              <a:buClr>
                <a:schemeClr val="accent1"/>
              </a:buClr>
            </a:pPr>
            <a:r>
              <a:rPr lang="en-GB" sz="1600" dirty="0">
                <a:latin typeface="Arial"/>
                <a:cs typeface="Arial"/>
              </a:rPr>
              <a:t>Social Media – Facebook, Twitter </a:t>
            </a:r>
          </a:p>
          <a:p>
            <a:pPr>
              <a:buClr>
                <a:schemeClr val="accent1"/>
              </a:buClr>
            </a:pPr>
            <a:r>
              <a:rPr lang="en-GB" sz="1600" dirty="0">
                <a:latin typeface="Arial"/>
                <a:cs typeface="Arial"/>
              </a:rPr>
              <a:t>Email </a:t>
            </a:r>
            <a:r>
              <a:rPr lang="en-GB" sz="1600" i="1" dirty="0">
                <a:latin typeface="Arial"/>
                <a:cs typeface="Arial"/>
              </a:rPr>
              <a:t>(insert email address)</a:t>
            </a:r>
            <a:endParaRPr lang="en-GB" sz="1600" dirty="0">
              <a:latin typeface="Arial"/>
              <a:cs typeface="Arial"/>
            </a:endParaRPr>
          </a:p>
          <a:p>
            <a:pPr>
              <a:buClr>
                <a:schemeClr val="accent1"/>
              </a:buClr>
            </a:pPr>
            <a:r>
              <a:rPr lang="en-GB" sz="1600" dirty="0">
                <a:latin typeface="Arial"/>
                <a:cs typeface="Arial"/>
              </a:rPr>
              <a:t>School Website </a:t>
            </a:r>
            <a:r>
              <a:rPr lang="en-GB" sz="1600" i="1" dirty="0">
                <a:latin typeface="Arial"/>
                <a:cs typeface="Arial"/>
              </a:rPr>
              <a:t>(add link to your website)</a:t>
            </a:r>
          </a:p>
        </p:txBody>
      </p:sp>
      <p:pic>
        <p:nvPicPr>
          <p:cNvPr id="6" name="Picture 5" descr="A picture containing circle&#10;&#10;Description automatically generated">
            <a:extLst>
              <a:ext uri="{FF2B5EF4-FFF2-40B4-BE49-F238E27FC236}">
                <a16:creationId xmlns:a16="http://schemas.microsoft.com/office/drawing/2014/main" id="{C661F768-2B99-6754-7B94-42CE8FD98F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339" y="4859707"/>
            <a:ext cx="6378438" cy="999289"/>
          </a:xfrm>
          <a:prstGeom prst="rect">
            <a:avLst/>
          </a:prstGeom>
        </p:spPr>
      </p:pic>
    </p:spTree>
    <p:extLst>
      <p:ext uri="{BB962C8B-B14F-4D97-AF65-F5344CB8AC3E}">
        <p14:creationId xmlns:p14="http://schemas.microsoft.com/office/powerpoint/2010/main" val="1013578516"/>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Holiday Activities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p:blipFill>
        <p:spPr>
          <a:xfrm>
            <a:off x="753036" y="1389704"/>
            <a:ext cx="6558935" cy="4634877"/>
          </a:xfrm>
          <a:prstGeom prst="rect">
            <a:avLst/>
          </a:prstGeom>
        </p:spPr>
      </p:pic>
    </p:spTree>
    <p:extLst>
      <p:ext uri="{BB962C8B-B14F-4D97-AF65-F5344CB8AC3E}">
        <p14:creationId xmlns:p14="http://schemas.microsoft.com/office/powerpoint/2010/main" val="1605280557"/>
      </p:ext>
    </p:extLst>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Evaluation Form</a:t>
            </a:r>
          </a:p>
        </p:txBody>
      </p:sp>
      <p:sp>
        <p:nvSpPr>
          <p:cNvPr id="6" name="Content Placeholder 2"/>
          <p:cNvSpPr txBox="1">
            <a:spLocks/>
          </p:cNvSpPr>
          <p:nvPr/>
        </p:nvSpPr>
        <p:spPr>
          <a:xfrm>
            <a:off x="453628" y="1575412"/>
            <a:ext cx="8229600" cy="473725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4"/>
              </a:buClr>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Clr>
                <a:schemeClr val="accent4"/>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Clr>
                <a:schemeClr val="accent4"/>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Clr>
                <a:schemeClr val="accent4"/>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Clr>
                <a:schemeClr val="accent4"/>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2400" dirty="0"/>
              <a:t>Review your evaluation sheet. </a:t>
            </a:r>
          </a:p>
          <a:p>
            <a:pPr marL="0" indent="0" algn="ctr">
              <a:buFont typeface="Arial" panose="020B0604020202020204" pitchFamily="34" charset="0"/>
              <a:buNone/>
            </a:pPr>
            <a:endParaRPr lang="en-GB" sz="2400" dirty="0"/>
          </a:p>
          <a:p>
            <a:pPr marL="0" indent="0" algn="ctr">
              <a:buFont typeface="Arial" panose="020B0604020202020204" pitchFamily="34" charset="0"/>
              <a:buNone/>
            </a:pPr>
            <a:endParaRPr lang="en-GB" sz="2400" dirty="0"/>
          </a:p>
          <a:p>
            <a:pPr marL="0" indent="0" algn="ctr">
              <a:buFont typeface="Arial" panose="020B0604020202020204" pitchFamily="34" charset="0"/>
              <a:buNone/>
            </a:pPr>
            <a:endParaRPr lang="en-GB" sz="2400" dirty="0"/>
          </a:p>
          <a:p>
            <a:pPr marL="0" indent="0" algn="ctr">
              <a:buFont typeface="Arial" panose="020B0604020202020204" pitchFamily="34" charset="0"/>
              <a:buNone/>
            </a:pPr>
            <a:endParaRPr lang="en-GB" sz="2400" dirty="0"/>
          </a:p>
          <a:p>
            <a:pPr marL="0" indent="0" algn="ctr">
              <a:buFont typeface="Arial" panose="020B0604020202020204" pitchFamily="34" charset="0"/>
              <a:buNone/>
            </a:pPr>
            <a:endParaRPr lang="en-GB" sz="2400" dirty="0"/>
          </a:p>
          <a:p>
            <a:pPr marL="0" indent="0" algn="ctr">
              <a:buFont typeface="Arial" panose="020B0604020202020204" pitchFamily="34" charset="0"/>
              <a:buNone/>
            </a:pPr>
            <a:endParaRPr lang="en-GB" sz="2400" dirty="0"/>
          </a:p>
          <a:p>
            <a:pPr marL="0" indent="0" algn="ctr">
              <a:buFont typeface="Arial" panose="020B0604020202020204" pitchFamily="34" charset="0"/>
              <a:buNone/>
            </a:pPr>
            <a:endParaRPr lang="en-GB" sz="2400" dirty="0"/>
          </a:p>
          <a:p>
            <a:pPr marL="0" indent="0" algn="ctr">
              <a:buFont typeface="Arial" panose="020B0604020202020204" pitchFamily="34" charset="0"/>
              <a:buNone/>
            </a:pPr>
            <a:endParaRPr lang="en-GB" sz="2400" dirty="0"/>
          </a:p>
          <a:p>
            <a:pPr marL="0" indent="0" algn="ctr">
              <a:buFont typeface="Arial" panose="020B0604020202020204" pitchFamily="34" charset="0"/>
              <a:buNone/>
            </a:pPr>
            <a:r>
              <a:rPr lang="en-GB" sz="2400" dirty="0"/>
              <a:t>Please fill in the </a:t>
            </a:r>
            <a:r>
              <a:rPr lang="en-GB" sz="2400" b="1" dirty="0"/>
              <a:t>after</a:t>
            </a:r>
            <a:r>
              <a:rPr lang="en-GB" sz="2400" dirty="0"/>
              <a:t> sections now</a:t>
            </a:r>
          </a:p>
        </p:txBody>
      </p:sp>
      <p:pic>
        <p:nvPicPr>
          <p:cNvPr id="9" name="Picture 8">
            <a:extLst>
              <a:ext uri="{FF2B5EF4-FFF2-40B4-BE49-F238E27FC236}">
                <a16:creationId xmlns:a16="http://schemas.microsoft.com/office/drawing/2014/main" id="{15D82F14-6F6D-9112-65D9-A92256B43632}"/>
              </a:ext>
            </a:extLst>
          </p:cNvPr>
          <p:cNvPicPr>
            <a:picLocks noChangeAspect="1"/>
          </p:cNvPicPr>
          <p:nvPr/>
        </p:nvPicPr>
        <p:blipFill rotWithShape="1">
          <a:blip r:embed="rId3">
            <a:extLst>
              <a:ext uri="{28A0092B-C50C-407E-A947-70E740481C1C}">
                <a14:useLocalDpi xmlns:a14="http://schemas.microsoft.com/office/drawing/2010/main" val="0"/>
              </a:ext>
            </a:extLst>
          </a:blip>
          <a:srcRect t="50000"/>
          <a:stretch/>
        </p:blipFill>
        <p:spPr>
          <a:xfrm>
            <a:off x="2005459" y="2086102"/>
            <a:ext cx="4846211" cy="3429000"/>
          </a:xfrm>
          <a:prstGeom prst="rect">
            <a:avLst/>
          </a:prstGeom>
        </p:spPr>
      </p:pic>
    </p:spTree>
    <p:extLst>
      <p:ext uri="{BB962C8B-B14F-4D97-AF65-F5344CB8AC3E}">
        <p14:creationId xmlns:p14="http://schemas.microsoft.com/office/powerpoint/2010/main" val="4037552226"/>
      </p:ext>
    </p:extLst>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Before you go…</a:t>
            </a:r>
          </a:p>
        </p:txBody>
      </p:sp>
      <p:sp>
        <p:nvSpPr>
          <p:cNvPr id="6" name="TextBox 5"/>
          <p:cNvSpPr txBox="1"/>
          <p:nvPr/>
        </p:nvSpPr>
        <p:spPr>
          <a:xfrm>
            <a:off x="639096" y="3550507"/>
            <a:ext cx="7865808" cy="2246769"/>
          </a:xfrm>
          <a:prstGeom prst="rect">
            <a:avLst/>
          </a:prstGeom>
          <a:noFill/>
        </p:spPr>
        <p:txBody>
          <a:bodyPr wrap="square" rtlCol="0">
            <a:spAutoFit/>
          </a:bodyPr>
          <a:lstStyle/>
          <a:p>
            <a:pPr algn="ctr"/>
            <a:r>
              <a:rPr lang="en-GB" sz="2800" dirty="0">
                <a:latin typeface="Arial" panose="020B0604020202020204" pitchFamily="34" charset="0"/>
                <a:cs typeface="Arial" panose="020B0604020202020204" pitchFamily="34" charset="0"/>
              </a:rPr>
              <a:t>Take some photos of the classroom/provision and make sure you are in at least one of them.</a:t>
            </a:r>
          </a:p>
          <a:p>
            <a:pPr algn="ctr"/>
            <a:endParaRPr lang="en-GB" sz="2800" dirty="0">
              <a:latin typeface="Arial" panose="020B0604020202020204" pitchFamily="34" charset="0"/>
              <a:cs typeface="Arial" panose="020B0604020202020204" pitchFamily="34" charset="0"/>
            </a:endParaRPr>
          </a:p>
          <a:p>
            <a:pPr algn="ctr"/>
            <a:r>
              <a:rPr lang="en-GB" sz="2800" dirty="0">
                <a:latin typeface="Arial" panose="020B0604020202020204" pitchFamily="34" charset="0"/>
                <a:cs typeface="Arial" panose="020B0604020202020204" pitchFamily="34" charset="0"/>
              </a:rPr>
              <a:t>You can then show your child </a:t>
            </a:r>
            <a:br>
              <a:rPr lang="en-GB" sz="2800" dirty="0">
                <a:latin typeface="Arial" panose="020B0604020202020204" pitchFamily="34" charset="0"/>
                <a:cs typeface="Arial" panose="020B0604020202020204" pitchFamily="34" charset="0"/>
              </a:rPr>
            </a:br>
            <a:r>
              <a:rPr lang="en-GB" sz="2800" dirty="0">
                <a:latin typeface="Arial" panose="020B0604020202020204" pitchFamily="34" charset="0"/>
                <a:cs typeface="Arial" panose="020B0604020202020204" pitchFamily="34" charset="0"/>
              </a:rPr>
              <a:t>you have been here!</a:t>
            </a:r>
          </a:p>
        </p:txBody>
      </p:sp>
      <p:pic>
        <p:nvPicPr>
          <p:cNvPr id="4" name="Picture 3" descr="A classroom with desks and chairs&#10;&#10;Description automatically generated with medium confidence">
            <a:extLst>
              <a:ext uri="{FF2B5EF4-FFF2-40B4-BE49-F238E27FC236}">
                <a16:creationId xmlns:a16="http://schemas.microsoft.com/office/drawing/2014/main" id="{8A37CA9A-F4D3-435B-0A9A-9927C504ED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0753" y="1385155"/>
            <a:ext cx="2922494" cy="1949475"/>
          </a:xfrm>
          <a:prstGeom prst="rect">
            <a:avLst/>
          </a:prstGeom>
        </p:spPr>
      </p:pic>
    </p:spTree>
    <p:extLst>
      <p:ext uri="{BB962C8B-B14F-4D97-AF65-F5344CB8AC3E}">
        <p14:creationId xmlns:p14="http://schemas.microsoft.com/office/powerpoint/2010/main" val="3407943265"/>
      </p:ext>
    </p:extLst>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clipart&#10;&#10;Description automatically generated">
            <a:extLst>
              <a:ext uri="{FF2B5EF4-FFF2-40B4-BE49-F238E27FC236}">
                <a16:creationId xmlns:a16="http://schemas.microsoft.com/office/drawing/2014/main" id="{A0207E8E-0916-4567-8E83-AE26305C88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059712"/>
            <a:ext cx="7772400" cy="2971799"/>
          </a:xfrm>
          <a:prstGeom prst="rect">
            <a:avLst/>
          </a:prstGeom>
        </p:spPr>
      </p:pic>
      <p:sp>
        <p:nvSpPr>
          <p:cNvPr id="2" name="Title 1"/>
          <p:cNvSpPr>
            <a:spLocks noGrp="1"/>
          </p:cNvSpPr>
          <p:nvPr>
            <p:ph type="title"/>
          </p:nvPr>
        </p:nvSpPr>
        <p:spPr/>
        <p:txBody>
          <a:bodyPr/>
          <a:lstStyle/>
          <a:p>
            <a:r>
              <a:rPr lang="en-GB" dirty="0"/>
              <a:t>Question Time</a:t>
            </a:r>
          </a:p>
        </p:txBody>
      </p:sp>
      <p:sp>
        <p:nvSpPr>
          <p:cNvPr id="5" name="TextBox 4"/>
          <p:cNvSpPr txBox="1"/>
          <p:nvPr/>
        </p:nvSpPr>
        <p:spPr>
          <a:xfrm>
            <a:off x="719572" y="1769881"/>
            <a:ext cx="7704856" cy="4401205"/>
          </a:xfrm>
          <a:prstGeom prst="rect">
            <a:avLst/>
          </a:prstGeom>
          <a:noFill/>
        </p:spPr>
        <p:txBody>
          <a:bodyPr wrap="square" rtlCol="0">
            <a:spAutoFit/>
          </a:bodyPr>
          <a:lstStyle/>
          <a:p>
            <a:pPr algn="ctr"/>
            <a:r>
              <a:rPr lang="en-GB" sz="2800" dirty="0">
                <a:latin typeface="Arial" panose="020B0604020202020204" pitchFamily="34" charset="0"/>
                <a:cs typeface="Arial" panose="020B0604020202020204" pitchFamily="34" charset="0"/>
              </a:rPr>
              <a:t>No question is a silly question…</a:t>
            </a:r>
          </a:p>
          <a:p>
            <a:pPr algn="ctr"/>
            <a:endParaRPr lang="en-GB" sz="2800" dirty="0">
              <a:latin typeface="Arial" panose="020B0604020202020204" pitchFamily="34" charset="0"/>
              <a:cs typeface="Arial" panose="020B0604020202020204" pitchFamily="34" charset="0"/>
            </a:endParaRPr>
          </a:p>
          <a:p>
            <a:pPr algn="ctr"/>
            <a:endParaRPr lang="en-GB" sz="2800" dirty="0">
              <a:latin typeface="Arial" panose="020B0604020202020204" pitchFamily="34" charset="0"/>
              <a:cs typeface="Arial" panose="020B0604020202020204" pitchFamily="34" charset="0"/>
            </a:endParaRPr>
          </a:p>
          <a:p>
            <a:pPr algn="ctr"/>
            <a:endParaRPr lang="en-GB" sz="2800" dirty="0">
              <a:latin typeface="Arial" panose="020B0604020202020204" pitchFamily="34" charset="0"/>
              <a:cs typeface="Arial" panose="020B0604020202020204" pitchFamily="34" charset="0"/>
            </a:endParaRPr>
          </a:p>
          <a:p>
            <a:pPr algn="ctr"/>
            <a:endParaRPr lang="en-GB" sz="2800" dirty="0">
              <a:latin typeface="Arial" panose="020B0604020202020204" pitchFamily="34" charset="0"/>
              <a:cs typeface="Arial" panose="020B0604020202020204" pitchFamily="34" charset="0"/>
            </a:endParaRPr>
          </a:p>
          <a:p>
            <a:pPr algn="ctr"/>
            <a:endParaRPr lang="en-GB" sz="2800" dirty="0">
              <a:latin typeface="Arial" panose="020B0604020202020204" pitchFamily="34" charset="0"/>
              <a:cs typeface="Arial" panose="020B0604020202020204" pitchFamily="34" charset="0"/>
            </a:endParaRPr>
          </a:p>
          <a:p>
            <a:pPr algn="ctr"/>
            <a:endParaRPr lang="en-GB" sz="2800" dirty="0">
              <a:latin typeface="Arial" panose="020B0604020202020204" pitchFamily="34" charset="0"/>
              <a:cs typeface="Arial" panose="020B0604020202020204" pitchFamily="34" charset="0"/>
            </a:endParaRPr>
          </a:p>
          <a:p>
            <a:pPr algn="ctr"/>
            <a:r>
              <a:rPr lang="en-GB" sz="2800" dirty="0">
                <a:latin typeface="Arial" panose="020B0604020202020204" pitchFamily="34" charset="0"/>
                <a:cs typeface="Arial" panose="020B0604020202020204" pitchFamily="34" charset="0"/>
              </a:rPr>
              <a:t>If anyone has anything they would like to ask please feel free to</a:t>
            </a:r>
          </a:p>
          <a:p>
            <a:pPr algn="ctr"/>
            <a:endParaRPr lang="en-GB"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9233964"/>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a:latin typeface="Arial" charset="0"/>
                <a:cs typeface="Arial" charset="0"/>
              </a:rPr>
              <a:t>Future dates for your diary</a:t>
            </a:r>
            <a:endParaRPr lang="en-GB"/>
          </a:p>
        </p:txBody>
      </p:sp>
      <p:sp>
        <p:nvSpPr>
          <p:cNvPr id="4" name="Table Placeholder 3"/>
          <p:cNvSpPr>
            <a:spLocks noGrp="1"/>
          </p:cNvSpPr>
          <p:nvPr>
            <p:ph type="tbl" idx="1"/>
          </p:nvPr>
        </p:nvSpPr>
        <p:spPr>
          <a:xfrm>
            <a:off x="796413" y="1868129"/>
            <a:ext cx="7511846" cy="3687098"/>
          </a:xfrm>
        </p:spPr>
      </p:sp>
    </p:spTree>
    <p:extLst>
      <p:ext uri="{BB962C8B-B14F-4D97-AF65-F5344CB8AC3E}">
        <p14:creationId xmlns:p14="http://schemas.microsoft.com/office/powerpoint/2010/main" val="254748885"/>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We look forward to welcoming you and your child to</a:t>
            </a:r>
            <a:endParaRPr lang="en-GB" sz="1800" dirty="0"/>
          </a:p>
        </p:txBody>
      </p:sp>
      <p:sp>
        <p:nvSpPr>
          <p:cNvPr id="3" name="Picture Placeholder 2">
            <a:extLst>
              <a:ext uri="{FF2B5EF4-FFF2-40B4-BE49-F238E27FC236}">
                <a16:creationId xmlns:a16="http://schemas.microsoft.com/office/drawing/2014/main" id="{2586BCCA-6D97-3474-C3CF-FB882F15A9F3}"/>
              </a:ext>
            </a:extLst>
          </p:cNvPr>
          <p:cNvSpPr>
            <a:spLocks noGrp="1"/>
          </p:cNvSpPr>
          <p:nvPr>
            <p:ph type="pic" sz="quarter" idx="10"/>
          </p:nvPr>
        </p:nvSpPr>
        <p:spPr>
          <a:xfrm>
            <a:off x="704850" y="2126431"/>
            <a:ext cx="2985602" cy="1714967"/>
          </a:xfrm>
        </p:spPr>
      </p:sp>
      <p:sp>
        <p:nvSpPr>
          <p:cNvPr id="4" name="Picture Placeholder 3">
            <a:extLst>
              <a:ext uri="{FF2B5EF4-FFF2-40B4-BE49-F238E27FC236}">
                <a16:creationId xmlns:a16="http://schemas.microsoft.com/office/drawing/2014/main" id="{CB5BE6ED-F655-4971-CDCB-E020E58DC72F}"/>
              </a:ext>
            </a:extLst>
          </p:cNvPr>
          <p:cNvSpPr>
            <a:spLocks noGrp="1"/>
          </p:cNvSpPr>
          <p:nvPr>
            <p:ph type="pic" sz="quarter" idx="11"/>
          </p:nvPr>
        </p:nvSpPr>
        <p:spPr>
          <a:xfrm>
            <a:off x="3948797" y="2132407"/>
            <a:ext cx="2985602" cy="1714967"/>
          </a:xfrm>
        </p:spPr>
      </p:sp>
      <p:sp>
        <p:nvSpPr>
          <p:cNvPr id="5" name="Picture Placeholder 4">
            <a:extLst>
              <a:ext uri="{FF2B5EF4-FFF2-40B4-BE49-F238E27FC236}">
                <a16:creationId xmlns:a16="http://schemas.microsoft.com/office/drawing/2014/main" id="{12366A79-B2EC-9A02-FFEA-BFC78C3B8181}"/>
              </a:ext>
            </a:extLst>
          </p:cNvPr>
          <p:cNvSpPr>
            <a:spLocks noGrp="1"/>
          </p:cNvSpPr>
          <p:nvPr>
            <p:ph type="pic" sz="quarter" idx="12"/>
          </p:nvPr>
        </p:nvSpPr>
        <p:spPr>
          <a:xfrm>
            <a:off x="704850" y="4104643"/>
            <a:ext cx="2985602" cy="1714967"/>
          </a:xfrm>
        </p:spPr>
      </p:sp>
      <p:sp>
        <p:nvSpPr>
          <p:cNvPr id="6" name="Picture Placeholder 5">
            <a:extLst>
              <a:ext uri="{FF2B5EF4-FFF2-40B4-BE49-F238E27FC236}">
                <a16:creationId xmlns:a16="http://schemas.microsoft.com/office/drawing/2014/main" id="{46D5463D-7BF5-FE1B-EE7A-59114018A5C0}"/>
              </a:ext>
            </a:extLst>
          </p:cNvPr>
          <p:cNvSpPr>
            <a:spLocks noGrp="1"/>
          </p:cNvSpPr>
          <p:nvPr>
            <p:ph type="pic" sz="quarter" idx="13"/>
          </p:nvPr>
        </p:nvSpPr>
        <p:spPr>
          <a:xfrm>
            <a:off x="3948797" y="4110619"/>
            <a:ext cx="2985602" cy="1714967"/>
          </a:xfrm>
        </p:spPr>
      </p:sp>
      <p:sp>
        <p:nvSpPr>
          <p:cNvPr id="7" name="TextBox 6">
            <a:extLst>
              <a:ext uri="{FF2B5EF4-FFF2-40B4-BE49-F238E27FC236}">
                <a16:creationId xmlns:a16="http://schemas.microsoft.com/office/drawing/2014/main" id="{506DF4B3-AC66-077E-8B8F-FFB0C3E3F58C}"/>
              </a:ext>
            </a:extLst>
          </p:cNvPr>
          <p:cNvSpPr txBox="1"/>
          <p:nvPr/>
        </p:nvSpPr>
        <p:spPr>
          <a:xfrm>
            <a:off x="645459" y="1338729"/>
            <a:ext cx="6986494" cy="477054"/>
          </a:xfrm>
          <a:prstGeom prst="rect">
            <a:avLst/>
          </a:prstGeom>
          <a:noFill/>
        </p:spPr>
        <p:txBody>
          <a:bodyPr wrap="square" rtlCol="0">
            <a:spAutoFit/>
          </a:bodyPr>
          <a:lstStyle/>
          <a:p>
            <a:r>
              <a:rPr lang="en-US" sz="2500" cap="all" dirty="0"/>
              <a:t>(insert name of school setting)</a:t>
            </a: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GB" dirty="0"/>
              <a:t>EVALUATION TASK</a:t>
            </a:r>
          </a:p>
        </p:txBody>
      </p:sp>
      <p:sp>
        <p:nvSpPr>
          <p:cNvPr id="3" name="Content Placeholder 2"/>
          <p:cNvSpPr>
            <a:spLocks noGrp="1"/>
          </p:cNvSpPr>
          <p:nvPr>
            <p:ph idx="4294967295"/>
          </p:nvPr>
        </p:nvSpPr>
        <p:spPr>
          <a:xfrm>
            <a:off x="650790" y="1767469"/>
            <a:ext cx="7896310" cy="4064619"/>
          </a:xfrm>
        </p:spPr>
        <p:txBody>
          <a:bodyPr>
            <a:normAutofit/>
          </a:bodyPr>
          <a:lstStyle/>
          <a:p>
            <a:pPr marL="0" indent="0" algn="ctr">
              <a:buNone/>
            </a:pPr>
            <a:r>
              <a:rPr lang="en-GB" sz="2200" dirty="0"/>
              <a:t>Everyone has been given an evaluation sheet </a:t>
            </a:r>
          </a:p>
          <a:p>
            <a:pPr marL="0" indent="0" algn="ctr">
              <a:buNone/>
            </a:pPr>
            <a:endParaRPr lang="en-GB" dirty="0"/>
          </a:p>
          <a:p>
            <a:pPr marL="0" indent="0" algn="ctr">
              <a:buNone/>
            </a:pPr>
            <a:endParaRPr lang="en-GB" dirty="0"/>
          </a:p>
          <a:p>
            <a:pPr marL="0" indent="0" algn="ctr">
              <a:buNone/>
            </a:pPr>
            <a:endParaRPr lang="en-GB" dirty="0"/>
          </a:p>
          <a:p>
            <a:pPr marL="0" indent="0" algn="ctr">
              <a:buNone/>
            </a:pPr>
            <a:endParaRPr lang="en-GB" dirty="0"/>
          </a:p>
          <a:p>
            <a:pPr marL="0" indent="0" algn="ctr">
              <a:buNone/>
            </a:pPr>
            <a:endParaRPr lang="en-GB" dirty="0"/>
          </a:p>
          <a:p>
            <a:pPr marL="0" indent="0" algn="ctr">
              <a:buNone/>
            </a:pPr>
            <a:endParaRPr lang="en-GB" dirty="0"/>
          </a:p>
          <a:p>
            <a:pPr marL="0" indent="0" algn="ctr">
              <a:buNone/>
            </a:pPr>
            <a:r>
              <a:rPr lang="en-GB" sz="2400" dirty="0"/>
              <a:t>Please fill in the </a:t>
            </a:r>
            <a:r>
              <a:rPr lang="en-GB" sz="2400" b="1" dirty="0"/>
              <a:t>before</a:t>
            </a:r>
            <a:r>
              <a:rPr lang="en-GB" sz="2400" dirty="0"/>
              <a:t> sections now</a:t>
            </a:r>
          </a:p>
        </p:txBody>
      </p:sp>
      <p:grpSp>
        <p:nvGrpSpPr>
          <p:cNvPr id="9" name="Group 8">
            <a:extLst>
              <a:ext uri="{FF2B5EF4-FFF2-40B4-BE49-F238E27FC236}">
                <a16:creationId xmlns:a16="http://schemas.microsoft.com/office/drawing/2014/main" id="{9E4D3F09-4582-651E-2C25-3A0F66E94F27}"/>
              </a:ext>
            </a:extLst>
          </p:cNvPr>
          <p:cNvGrpSpPr/>
          <p:nvPr/>
        </p:nvGrpSpPr>
        <p:grpSpPr>
          <a:xfrm>
            <a:off x="2665141" y="2291576"/>
            <a:ext cx="3908503" cy="2810108"/>
            <a:chOff x="2665141" y="2124307"/>
            <a:chExt cx="3908503" cy="2810108"/>
          </a:xfrm>
        </p:grpSpPr>
        <p:pic>
          <p:nvPicPr>
            <p:cNvPr id="7" name="Picture 6">
              <a:extLst>
                <a:ext uri="{FF2B5EF4-FFF2-40B4-BE49-F238E27FC236}">
                  <a16:creationId xmlns:a16="http://schemas.microsoft.com/office/drawing/2014/main" id="{40D5414C-0C0E-3843-AF88-332AF424955A}"/>
                </a:ext>
              </a:extLst>
            </p:cNvPr>
            <p:cNvPicPr>
              <a:picLocks noChangeAspect="1"/>
            </p:cNvPicPr>
            <p:nvPr/>
          </p:nvPicPr>
          <p:blipFill rotWithShape="1">
            <a:blip r:embed="rId3">
              <a:extLst>
                <a:ext uri="{28A0092B-C50C-407E-A947-70E740481C1C}">
                  <a14:useLocalDpi xmlns:a14="http://schemas.microsoft.com/office/drawing/2010/main" val="0"/>
                </a:ext>
              </a:extLst>
            </a:blip>
            <a:srcRect l="8121" t="10488" r="13184" b="50000"/>
            <a:stretch/>
          </p:blipFill>
          <p:spPr>
            <a:xfrm>
              <a:off x="2665141" y="2224669"/>
              <a:ext cx="3813718" cy="2709746"/>
            </a:xfrm>
            <a:prstGeom prst="rect">
              <a:avLst/>
            </a:prstGeom>
          </p:spPr>
        </p:pic>
        <p:sp>
          <p:nvSpPr>
            <p:cNvPr id="8" name="Rectangle 7">
              <a:extLst>
                <a:ext uri="{FF2B5EF4-FFF2-40B4-BE49-F238E27FC236}">
                  <a16:creationId xmlns:a16="http://schemas.microsoft.com/office/drawing/2014/main" id="{02CF9707-56DA-41F9-A418-BC12D8B62F79}"/>
                </a:ext>
              </a:extLst>
            </p:cNvPr>
            <p:cNvSpPr/>
            <p:nvPr/>
          </p:nvSpPr>
          <p:spPr>
            <a:xfrm>
              <a:off x="5837663" y="2124307"/>
              <a:ext cx="735981" cy="20016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69490745"/>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Meet the team</a:t>
            </a:r>
          </a:p>
        </p:txBody>
      </p:sp>
      <p:sp>
        <p:nvSpPr>
          <p:cNvPr id="5" name="Rectangle 4"/>
          <p:cNvSpPr/>
          <p:nvPr/>
        </p:nvSpPr>
        <p:spPr>
          <a:xfrm>
            <a:off x="3672213" y="1879303"/>
            <a:ext cx="1553486" cy="16689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2713312" y="3762093"/>
            <a:ext cx="1553486" cy="16689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3359432" y="1417638"/>
            <a:ext cx="2179048" cy="461665"/>
          </a:xfrm>
          <a:prstGeom prst="rect">
            <a:avLst/>
          </a:prstGeom>
          <a:noFill/>
        </p:spPr>
        <p:txBody>
          <a:bodyPr wrap="square" rtlCol="0">
            <a:spAutoFit/>
          </a:bodyPr>
          <a:lstStyle/>
          <a:p>
            <a:pPr algn="ctr"/>
            <a:r>
              <a:rPr lang="en-GB" sz="2400" dirty="0" err="1"/>
              <a:t>Headteacher</a:t>
            </a:r>
            <a:r>
              <a:rPr lang="en-GB" sz="2400" dirty="0"/>
              <a:t> </a:t>
            </a:r>
          </a:p>
        </p:txBody>
      </p:sp>
      <p:sp>
        <p:nvSpPr>
          <p:cNvPr id="9" name="TextBox 8"/>
          <p:cNvSpPr txBox="1"/>
          <p:nvPr/>
        </p:nvSpPr>
        <p:spPr>
          <a:xfrm>
            <a:off x="2566930" y="5521895"/>
            <a:ext cx="2032807" cy="707886"/>
          </a:xfrm>
          <a:prstGeom prst="rect">
            <a:avLst/>
          </a:prstGeom>
          <a:noFill/>
        </p:spPr>
        <p:txBody>
          <a:bodyPr wrap="square" rtlCol="0">
            <a:spAutoFit/>
          </a:bodyPr>
          <a:lstStyle/>
          <a:p>
            <a:pPr algn="ctr"/>
            <a:r>
              <a:rPr lang="en-GB" sz="2000" dirty="0"/>
              <a:t>Red Class Teacher</a:t>
            </a:r>
          </a:p>
        </p:txBody>
      </p:sp>
      <p:sp>
        <p:nvSpPr>
          <p:cNvPr id="12" name="Rectangle 11"/>
          <p:cNvSpPr/>
          <p:nvPr/>
        </p:nvSpPr>
        <p:spPr>
          <a:xfrm>
            <a:off x="4761737" y="3763924"/>
            <a:ext cx="1553486" cy="16689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4761737" y="5511454"/>
            <a:ext cx="1553486" cy="707886"/>
          </a:xfrm>
          <a:prstGeom prst="rect">
            <a:avLst/>
          </a:prstGeom>
          <a:noFill/>
        </p:spPr>
        <p:txBody>
          <a:bodyPr wrap="square" rtlCol="0">
            <a:spAutoFit/>
          </a:bodyPr>
          <a:lstStyle/>
          <a:p>
            <a:pPr algn="ctr"/>
            <a:r>
              <a:rPr lang="en-GB" sz="2000" dirty="0"/>
              <a:t>Red Class TA </a:t>
            </a:r>
          </a:p>
        </p:txBody>
      </p:sp>
    </p:spTree>
    <p:extLst>
      <p:ext uri="{BB962C8B-B14F-4D97-AF65-F5344CB8AC3E}">
        <p14:creationId xmlns:p14="http://schemas.microsoft.com/office/powerpoint/2010/main" val="551636557"/>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Why is transition so important for your child?</a:t>
            </a:r>
          </a:p>
        </p:txBody>
      </p:sp>
      <p:sp>
        <p:nvSpPr>
          <p:cNvPr id="3" name="Content Placeholder 2"/>
          <p:cNvSpPr>
            <a:spLocks noGrp="1"/>
          </p:cNvSpPr>
          <p:nvPr>
            <p:ph idx="4294967295"/>
          </p:nvPr>
        </p:nvSpPr>
        <p:spPr>
          <a:xfrm>
            <a:off x="650790" y="1460631"/>
            <a:ext cx="7844282" cy="442453"/>
          </a:xfrm>
        </p:spPr>
        <p:txBody>
          <a:bodyPr vert="horz" lIns="91440" tIns="45720" rIns="91440" bIns="45720" rtlCol="0" anchor="t">
            <a:normAutofit/>
          </a:bodyPr>
          <a:lstStyle/>
          <a:p>
            <a:pPr marL="0" indent="0" algn="ctr">
              <a:buNone/>
            </a:pPr>
            <a:r>
              <a:rPr lang="en-GB" sz="2000" b="1" dirty="0">
                <a:latin typeface="Arial"/>
                <a:cs typeface="Arial"/>
              </a:rPr>
              <a:t>Transition: A process not an event</a:t>
            </a:r>
            <a:endParaRPr lang="en-GB" sz="2000" dirty="0">
              <a:latin typeface="Arial"/>
              <a:cs typeface="Arial"/>
            </a:endParaRPr>
          </a:p>
        </p:txBody>
      </p:sp>
      <p:graphicFrame>
        <p:nvGraphicFramePr>
          <p:cNvPr id="11" name="Diagram 10"/>
          <p:cNvGraphicFramePr/>
          <p:nvPr>
            <p:extLst>
              <p:ext uri="{D42A27DB-BD31-4B8C-83A1-F6EECF244321}">
                <p14:modId xmlns:p14="http://schemas.microsoft.com/office/powerpoint/2010/main" val="2521240886"/>
              </p:ext>
            </p:extLst>
          </p:nvPr>
        </p:nvGraphicFramePr>
        <p:xfrm>
          <a:off x="650789" y="1903084"/>
          <a:ext cx="7446609" cy="44461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7939849"/>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59F99-7F73-456A-9C5E-323671B09813}"/>
              </a:ext>
            </a:extLst>
          </p:cNvPr>
          <p:cNvSpPr>
            <a:spLocks noGrp="1"/>
          </p:cNvSpPr>
          <p:nvPr>
            <p:ph type="title"/>
          </p:nvPr>
        </p:nvSpPr>
        <p:spPr/>
        <p:txBody>
          <a:bodyPr>
            <a:normAutofit/>
          </a:bodyPr>
          <a:lstStyle/>
          <a:p>
            <a:r>
              <a:rPr lang="en-US" dirty="0">
                <a:latin typeface="Arial"/>
                <a:cs typeface="Arial"/>
              </a:rPr>
              <a:t>Getting to know you and your child</a:t>
            </a:r>
            <a:endParaRPr lang="en-US" sz="3100" dirty="0">
              <a:latin typeface="Arial"/>
              <a:cs typeface="Arial"/>
            </a:endParaRPr>
          </a:p>
        </p:txBody>
      </p:sp>
      <p:sp>
        <p:nvSpPr>
          <p:cNvPr id="3" name="Content Placeholder 2">
            <a:extLst>
              <a:ext uri="{FF2B5EF4-FFF2-40B4-BE49-F238E27FC236}">
                <a16:creationId xmlns:a16="http://schemas.microsoft.com/office/drawing/2014/main" id="{DB40E351-F731-4193-A21A-B9BDD4AE03A3}"/>
              </a:ext>
            </a:extLst>
          </p:cNvPr>
          <p:cNvSpPr>
            <a:spLocks noGrp="1"/>
          </p:cNvSpPr>
          <p:nvPr>
            <p:ph idx="4294967295"/>
          </p:nvPr>
        </p:nvSpPr>
        <p:spPr>
          <a:xfrm>
            <a:off x="806244" y="1700980"/>
            <a:ext cx="7423355" cy="4299769"/>
          </a:xfrm>
        </p:spPr>
        <p:txBody>
          <a:bodyPr vert="horz" lIns="91440" tIns="45720" rIns="91440" bIns="45720" rtlCol="0" anchor="t">
            <a:normAutofit/>
          </a:bodyPr>
          <a:lstStyle/>
          <a:p>
            <a:pPr marL="0" indent="0">
              <a:buClr>
                <a:srgbClr val="E28700"/>
              </a:buClr>
              <a:buNone/>
            </a:pPr>
            <a:r>
              <a:rPr lang="en-US" sz="2400" b="1" dirty="0">
                <a:latin typeface="Arial"/>
                <a:cs typeface="Arial"/>
              </a:rPr>
              <a:t>We will do this by:</a:t>
            </a:r>
          </a:p>
          <a:p>
            <a:pPr>
              <a:buClr>
                <a:schemeClr val="accent1"/>
              </a:buClr>
            </a:pPr>
            <a:r>
              <a:rPr lang="en-US" sz="2400" dirty="0">
                <a:latin typeface="Arial"/>
                <a:cs typeface="Arial"/>
              </a:rPr>
              <a:t>Home visits</a:t>
            </a:r>
          </a:p>
          <a:p>
            <a:pPr>
              <a:buClr>
                <a:schemeClr val="accent1"/>
              </a:buClr>
            </a:pPr>
            <a:r>
              <a:rPr lang="en-US" sz="2400" dirty="0">
                <a:latin typeface="Arial"/>
                <a:cs typeface="Arial"/>
              </a:rPr>
              <a:t>Stay and play sessions</a:t>
            </a:r>
          </a:p>
          <a:p>
            <a:pPr>
              <a:buClr>
                <a:schemeClr val="accent1"/>
              </a:buClr>
            </a:pPr>
            <a:r>
              <a:rPr lang="en-US" sz="2400" dirty="0">
                <a:latin typeface="Arial"/>
                <a:cs typeface="Arial"/>
              </a:rPr>
              <a:t>Information gathered from you and the previous setting</a:t>
            </a:r>
          </a:p>
          <a:p>
            <a:pPr>
              <a:buClr>
                <a:schemeClr val="accent1"/>
              </a:buClr>
            </a:pPr>
            <a:r>
              <a:rPr lang="en-US" sz="2400" dirty="0">
                <a:latin typeface="Arial"/>
                <a:cs typeface="Arial"/>
              </a:rPr>
              <a:t>Transition for each child carefully planned with you and the class teacher/key person</a:t>
            </a:r>
            <a:endParaRPr lang="en-US" sz="2400" dirty="0"/>
          </a:p>
          <a:p>
            <a:pPr>
              <a:buClr>
                <a:schemeClr val="accent1"/>
              </a:buClr>
            </a:pPr>
            <a:r>
              <a:rPr lang="en-US" sz="2400" dirty="0">
                <a:latin typeface="Arial"/>
                <a:cs typeface="Arial"/>
              </a:rPr>
              <a:t>Opportunities to ask questions and share concerns</a:t>
            </a:r>
          </a:p>
          <a:p>
            <a:endParaRPr lang="en-US" dirty="0">
              <a:latin typeface="Arial"/>
              <a:cs typeface="Arial"/>
            </a:endParaRPr>
          </a:p>
        </p:txBody>
      </p:sp>
    </p:spTree>
    <p:extLst>
      <p:ext uri="{BB962C8B-B14F-4D97-AF65-F5344CB8AC3E}">
        <p14:creationId xmlns:p14="http://schemas.microsoft.com/office/powerpoint/2010/main" val="2143248336"/>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Your child</a:t>
            </a:r>
          </a:p>
        </p:txBody>
      </p:sp>
      <p:sp>
        <p:nvSpPr>
          <p:cNvPr id="3" name="Content Placeholder 2"/>
          <p:cNvSpPr>
            <a:spLocks noGrp="1"/>
          </p:cNvSpPr>
          <p:nvPr>
            <p:ph idx="4294967295"/>
          </p:nvPr>
        </p:nvSpPr>
        <p:spPr>
          <a:xfrm>
            <a:off x="766455" y="1939746"/>
            <a:ext cx="5929313" cy="3908425"/>
          </a:xfrm>
        </p:spPr>
        <p:txBody>
          <a:bodyPr vert="horz" lIns="91440" tIns="45720" rIns="91440" bIns="45720" rtlCol="0" anchor="t">
            <a:normAutofit/>
          </a:bodyPr>
          <a:lstStyle/>
          <a:p>
            <a:pPr marL="514350" indent="-514350">
              <a:buClr>
                <a:srgbClr val="BB6A98"/>
              </a:buClr>
              <a:buFont typeface="+mj-lt"/>
              <a:buAutoNum type="arabicPeriod"/>
            </a:pPr>
            <a:r>
              <a:rPr lang="en-GB" sz="2400" dirty="0"/>
              <a:t>Tell us what your child enjoys doing by writing it on a post-it </a:t>
            </a:r>
            <a:r>
              <a:rPr lang="en-GB" sz="1400" i="1" dirty="0"/>
              <a:t>(make sure you include their name and stick to a board/leave on chair)</a:t>
            </a:r>
          </a:p>
          <a:p>
            <a:pPr marL="514350" indent="-514350">
              <a:buClr>
                <a:srgbClr val="BB6A98"/>
              </a:buClr>
              <a:buFont typeface="+mj-lt"/>
              <a:buAutoNum type="arabicPeriod"/>
            </a:pPr>
            <a:endParaRPr lang="en-GB" sz="2400" dirty="0"/>
          </a:p>
          <a:p>
            <a:pPr marL="514350" indent="-514350">
              <a:buClr>
                <a:srgbClr val="BB6A98"/>
              </a:buClr>
              <a:buFont typeface="+mj-lt"/>
              <a:buAutoNum type="arabicPeriod"/>
            </a:pPr>
            <a:r>
              <a:rPr lang="en-GB" sz="2400" dirty="0"/>
              <a:t>Think about what you want for your child when they start school and write it on a post-it </a:t>
            </a:r>
            <a:r>
              <a:rPr lang="en-GB" sz="1400" i="1" dirty="0"/>
              <a:t>(make sure you include their name and stick to a board/leave on chair)</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95768" y="1697967"/>
            <a:ext cx="1950720" cy="150571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95768" y="3800611"/>
            <a:ext cx="1950720" cy="1505712"/>
          </a:xfrm>
          <a:prstGeom prst="rect">
            <a:avLst/>
          </a:prstGeom>
        </p:spPr>
      </p:pic>
    </p:spTree>
    <p:extLst>
      <p:ext uri="{BB962C8B-B14F-4D97-AF65-F5344CB8AC3E}">
        <p14:creationId xmlns:p14="http://schemas.microsoft.com/office/powerpoint/2010/main" val="3697592587"/>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p>
            <a:r>
              <a:rPr lang="en-GB" dirty="0"/>
              <a:t>What will my child be learning?</a:t>
            </a:r>
            <a:endParaRPr lang="en-GB" altLang="en-US" sz="2200" b="1" dirty="0">
              <a:solidFill>
                <a:srgbClr val="7BCBB7"/>
              </a:solidFill>
            </a:endParaRPr>
          </a:p>
        </p:txBody>
      </p:sp>
      <p:graphicFrame>
        <p:nvGraphicFramePr>
          <p:cNvPr id="7171" name="Group 3"/>
          <p:cNvGraphicFramePr>
            <a:graphicFrameLocks noGrp="1"/>
          </p:cNvGraphicFramePr>
          <p:nvPr>
            <p:ph idx="4294967295"/>
            <p:extLst>
              <p:ext uri="{D42A27DB-BD31-4B8C-83A1-F6EECF244321}">
                <p14:modId xmlns:p14="http://schemas.microsoft.com/office/powerpoint/2010/main" val="3406164018"/>
              </p:ext>
            </p:extLst>
          </p:nvPr>
        </p:nvGraphicFramePr>
        <p:xfrm>
          <a:off x="808105" y="1936955"/>
          <a:ext cx="7185521" cy="3363734"/>
        </p:xfrm>
        <a:graphic>
          <a:graphicData uri="http://schemas.openxmlformats.org/drawingml/2006/table">
            <a:tbl>
              <a:tblPr/>
              <a:tblGrid>
                <a:gridCol w="3503498">
                  <a:extLst>
                    <a:ext uri="{9D8B030D-6E8A-4147-A177-3AD203B41FA5}">
                      <a16:colId xmlns:a16="http://schemas.microsoft.com/office/drawing/2014/main" val="20000"/>
                    </a:ext>
                  </a:extLst>
                </a:gridCol>
                <a:gridCol w="3682023">
                  <a:extLst>
                    <a:ext uri="{9D8B030D-6E8A-4147-A177-3AD203B41FA5}">
                      <a16:colId xmlns:a16="http://schemas.microsoft.com/office/drawing/2014/main" val="20001"/>
                    </a:ext>
                  </a:extLst>
                </a:gridCol>
              </a:tblGrid>
              <a:tr h="629264">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1" i="0" u="none" strike="noStrike" cap="none" normalizeH="0" baseline="0" dirty="0">
                          <a:ln>
                            <a:noFill/>
                          </a:ln>
                          <a:solidFill>
                            <a:schemeClr val="bg1"/>
                          </a:solidFill>
                          <a:effectLst/>
                          <a:latin typeface="Arial" charset="0"/>
                        </a:rPr>
                        <a:t>Prime Areas of Learning</a:t>
                      </a:r>
                    </a:p>
                  </a:txBody>
                  <a:tcPr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BB6A98"/>
                    </a:solid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1" i="0" u="none" strike="noStrike" cap="none" normalizeH="0" baseline="0" dirty="0">
                          <a:ln>
                            <a:noFill/>
                          </a:ln>
                          <a:solidFill>
                            <a:schemeClr val="bg1"/>
                          </a:solidFill>
                          <a:effectLst/>
                          <a:latin typeface="Arial" charset="0"/>
                        </a:rPr>
                        <a:t>Specific Areas of Learning</a:t>
                      </a:r>
                    </a:p>
                  </a:txBody>
                  <a:tcPr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BB6A98"/>
                    </a:solidFill>
                  </a:tcPr>
                </a:tc>
                <a:extLst>
                  <a:ext uri="{0D108BD9-81ED-4DB2-BD59-A6C34878D82A}">
                    <a16:rowId xmlns:a16="http://schemas.microsoft.com/office/drawing/2014/main" val="10000"/>
                  </a:ext>
                </a:extLst>
              </a:tr>
              <a:tr h="699154">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tx1"/>
                          </a:solidFill>
                          <a:effectLst/>
                          <a:latin typeface="Arial" charset="0"/>
                        </a:rPr>
                        <a:t>Personal, Social and Emotional</a:t>
                      </a:r>
                    </a:p>
                  </a:txBody>
                  <a:tcPr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GB" altLang="en-US" sz="1600" b="0" i="0" u="none" strike="noStrike" cap="none" normalizeH="0" baseline="0" dirty="0">
                          <a:ln>
                            <a:noFill/>
                          </a:ln>
                          <a:solidFill>
                            <a:schemeClr val="tx1"/>
                          </a:solidFill>
                          <a:effectLst/>
                          <a:latin typeface="Arial" charset="0"/>
                        </a:rPr>
                        <a:t>Literacy</a:t>
                      </a:r>
                    </a:p>
                  </a:txBody>
                  <a:tcPr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99154">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tx1"/>
                          </a:solidFill>
                          <a:effectLst/>
                          <a:latin typeface="Arial" charset="0"/>
                        </a:rPr>
                        <a:t>Communication and Language</a:t>
                      </a:r>
                    </a:p>
                  </a:txBody>
                  <a:tcPr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GB" altLang="en-US" sz="1600" b="0" i="0" u="none" strike="noStrike" cap="none" normalizeH="0" baseline="0" dirty="0">
                          <a:ln>
                            <a:noFill/>
                          </a:ln>
                          <a:solidFill>
                            <a:schemeClr val="tx1"/>
                          </a:solidFill>
                          <a:effectLst/>
                          <a:latin typeface="Arial" charset="0"/>
                        </a:rPr>
                        <a:t>Mathematics</a:t>
                      </a:r>
                    </a:p>
                  </a:txBody>
                  <a:tcPr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68081">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tx1"/>
                          </a:solidFill>
                          <a:effectLst/>
                          <a:latin typeface="Arial" charset="0"/>
                        </a:rPr>
                        <a:t>Physical Development</a:t>
                      </a:r>
                    </a:p>
                  </a:txBody>
                  <a:tcPr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GB" altLang="en-US" sz="1600" b="0" i="0" u="none" strike="noStrike" cap="none" normalizeH="0" baseline="0" dirty="0">
                          <a:ln>
                            <a:noFill/>
                          </a:ln>
                          <a:solidFill>
                            <a:schemeClr val="tx1"/>
                          </a:solidFill>
                          <a:effectLst/>
                          <a:latin typeface="Arial" charset="0"/>
                        </a:rPr>
                        <a:t>Understanding the World</a:t>
                      </a:r>
                    </a:p>
                  </a:txBody>
                  <a:tcPr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6808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altLang="en-US" sz="1600" b="0" i="0" u="none" strike="noStrike" cap="none" normalizeH="0" baseline="0" dirty="0">
                        <a:ln>
                          <a:noFill/>
                        </a:ln>
                        <a:solidFill>
                          <a:schemeClr val="tx1"/>
                        </a:solidFill>
                        <a:effectLst/>
                        <a:latin typeface="Arial" charset="0"/>
                      </a:endParaRPr>
                    </a:p>
                  </a:txBody>
                  <a:tcPr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GB" altLang="en-US" sz="1600" b="0" i="0" u="none" strike="noStrike" cap="none" normalizeH="0" baseline="0" dirty="0">
                          <a:ln>
                            <a:noFill/>
                          </a:ln>
                          <a:solidFill>
                            <a:schemeClr val="tx1"/>
                          </a:solidFill>
                          <a:effectLst/>
                          <a:latin typeface="Arial" charset="0"/>
                        </a:rPr>
                        <a:t>Expressive Arts and Design</a:t>
                      </a:r>
                    </a:p>
                  </a:txBody>
                  <a:tcPr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82021294"/>
                  </a:ext>
                </a:extLst>
              </a:tr>
            </a:tbl>
          </a:graphicData>
        </a:graphic>
      </p:graphicFrame>
    </p:spTree>
    <p:extLst>
      <p:ext uri="{BB962C8B-B14F-4D97-AF65-F5344CB8AC3E}">
        <p14:creationId xmlns:p14="http://schemas.microsoft.com/office/powerpoint/2010/main" val="3566068973"/>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1805" y="65457"/>
            <a:ext cx="6870358" cy="1143000"/>
          </a:xfrm>
        </p:spPr>
        <p:txBody>
          <a:bodyPr>
            <a:normAutofit/>
          </a:bodyPr>
          <a:lstStyle/>
          <a:p>
            <a:r>
              <a:rPr lang="en-GB" dirty="0"/>
              <a:t>How does my child learn? </a:t>
            </a:r>
            <a:br>
              <a:rPr lang="en-GB" sz="1600" dirty="0"/>
            </a:br>
            <a:r>
              <a:rPr lang="en-GB" sz="1700" dirty="0"/>
              <a:t>Characteristics of effective teaching and learning</a:t>
            </a:r>
          </a:p>
        </p:txBody>
      </p:sp>
      <p:sp>
        <p:nvSpPr>
          <p:cNvPr id="4" name="Slide Number Placeholder 3"/>
          <p:cNvSpPr>
            <a:spLocks noGrp="1"/>
          </p:cNvSpPr>
          <p:nvPr>
            <p:ph type="sldNum" sz="quarter" idx="4294967295"/>
          </p:nvPr>
        </p:nvSpPr>
        <p:spPr>
          <a:xfrm>
            <a:off x="0" y="6356350"/>
            <a:ext cx="2057400" cy="365125"/>
          </a:xfrm>
          <a:prstGeom prst="rect">
            <a:avLst/>
          </a:prstGeom>
        </p:spPr>
        <p:txBody>
          <a:bodyPr/>
          <a:lstStyle/>
          <a:p>
            <a:fld id="{CF20716B-0596-48BD-87E3-308481B7FC12}" type="slidenum">
              <a:rPr lang="en-GB" altLang="en-US" smtClean="0"/>
              <a:pPr/>
              <a:t>9</a:t>
            </a:fld>
            <a:endParaRPr lang="en-GB" altLang="en-US"/>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4197" t="7158" r="25931" b="32970"/>
          <a:stretch/>
        </p:blipFill>
        <p:spPr>
          <a:xfrm>
            <a:off x="1082751" y="4435010"/>
            <a:ext cx="2037432" cy="1344705"/>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5" t="12777" r="25491" b="12777"/>
          <a:stretch/>
        </p:blipFill>
        <p:spPr>
          <a:xfrm>
            <a:off x="3379060" y="4427820"/>
            <a:ext cx="2037432" cy="1359086"/>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15134" t="17395" r="48711" b="46450"/>
          <a:stretch/>
        </p:blipFill>
        <p:spPr>
          <a:xfrm>
            <a:off x="5675369" y="4419815"/>
            <a:ext cx="1676156" cy="1342897"/>
          </a:xfrm>
          <a:prstGeom prst="rect">
            <a:avLst/>
          </a:prstGeom>
        </p:spPr>
      </p:pic>
      <p:sp>
        <p:nvSpPr>
          <p:cNvPr id="9" name="TextBox 8">
            <a:extLst>
              <a:ext uri="{FF2B5EF4-FFF2-40B4-BE49-F238E27FC236}">
                <a16:creationId xmlns:a16="http://schemas.microsoft.com/office/drawing/2014/main" id="{D190BAA9-B195-4B63-9956-EB083F0399F4}"/>
              </a:ext>
            </a:extLst>
          </p:cNvPr>
          <p:cNvSpPr txBox="1"/>
          <p:nvPr/>
        </p:nvSpPr>
        <p:spPr>
          <a:xfrm>
            <a:off x="661805" y="1624976"/>
            <a:ext cx="8230735" cy="2616101"/>
          </a:xfrm>
          <a:prstGeom prst="rect">
            <a:avLst/>
          </a:prstGeom>
          <a:noFill/>
        </p:spPr>
        <p:txBody>
          <a:bodyPr wrap="square">
            <a:spAutoFit/>
          </a:bodyPr>
          <a:lstStyle/>
          <a:p>
            <a:r>
              <a:rPr lang="en-GB" sz="1900" b="1" dirty="0"/>
              <a:t>Three characteristics of effective teaching and learning are: </a:t>
            </a:r>
          </a:p>
          <a:p>
            <a:endParaRPr lang="en-GB" sz="1200" dirty="0"/>
          </a:p>
          <a:p>
            <a:pPr marL="342900" indent="-342900">
              <a:buClr>
                <a:srgbClr val="BB6A98"/>
              </a:buClr>
              <a:buFont typeface="Arial" panose="020B0604020202020204" pitchFamily="34" charset="0"/>
              <a:buChar char="•"/>
            </a:pPr>
            <a:r>
              <a:rPr lang="en-GB" sz="1900" b="1" dirty="0"/>
              <a:t>playing and exploring </a:t>
            </a:r>
            <a:r>
              <a:rPr lang="en-GB" sz="1900" dirty="0"/>
              <a:t>- children investigate and experience things, and ‘have a go’ </a:t>
            </a:r>
          </a:p>
          <a:p>
            <a:pPr marL="342900" indent="-342900">
              <a:buClr>
                <a:srgbClr val="BB6A98"/>
              </a:buClr>
              <a:buFont typeface="Arial" panose="020B0604020202020204" pitchFamily="34" charset="0"/>
              <a:buChar char="•"/>
            </a:pPr>
            <a:r>
              <a:rPr lang="en-GB" sz="1900" b="1" dirty="0"/>
              <a:t>active learning </a:t>
            </a:r>
            <a:r>
              <a:rPr lang="en-GB" sz="1900" dirty="0"/>
              <a:t>- children concentrate and keep on trying if they encounter difficulties, and enjoy achievements </a:t>
            </a:r>
          </a:p>
          <a:p>
            <a:pPr marL="342900" indent="-342900">
              <a:buClr>
                <a:srgbClr val="BB6A98"/>
              </a:buClr>
              <a:buFont typeface="Arial" panose="020B0604020202020204" pitchFamily="34" charset="0"/>
              <a:buChar char="•"/>
            </a:pPr>
            <a:r>
              <a:rPr lang="en-GB" sz="1900" b="1" dirty="0"/>
              <a:t>creating and thinking critically </a:t>
            </a:r>
            <a:r>
              <a:rPr lang="en-GB" sz="1900" dirty="0"/>
              <a:t>- children have and develop their own ideas, make links between ideas, and develop strategies for doing things</a:t>
            </a:r>
          </a:p>
        </p:txBody>
      </p:sp>
    </p:spTree>
    <p:extLst>
      <p:ext uri="{BB962C8B-B14F-4D97-AF65-F5344CB8AC3E}">
        <p14:creationId xmlns:p14="http://schemas.microsoft.com/office/powerpoint/2010/main" val="450093911"/>
      </p:ext>
    </p:extLst>
  </p:cSld>
  <p:clrMapOvr>
    <a:masterClrMapping/>
  </p:clrMapOvr>
  <p:transition spd="slow">
    <p:fade/>
  </p:transition>
</p:sld>
</file>

<file path=ppt/theme/theme1.xml><?xml version="1.0" encoding="utf-8"?>
<a:theme xmlns:a="http://schemas.openxmlformats.org/drawingml/2006/main" name="Ready school - Herts for Learning (HfL) ">
  <a:themeElements>
    <a:clrScheme name="HFL Education">
      <a:dk1>
        <a:srgbClr val="000000"/>
      </a:dk1>
      <a:lt1>
        <a:srgbClr val="FFFFFF"/>
      </a:lt1>
      <a:dk2>
        <a:srgbClr val="034E69"/>
      </a:dk2>
      <a:lt2>
        <a:srgbClr val="E4E4E4"/>
      </a:lt2>
      <a:accent1>
        <a:srgbClr val="2F8989"/>
      </a:accent1>
      <a:accent2>
        <a:srgbClr val="0070BD"/>
      </a:accent2>
      <a:accent3>
        <a:srgbClr val="BB6998"/>
      </a:accent3>
      <a:accent4>
        <a:srgbClr val="E4E4E4"/>
      </a:accent4>
      <a:accent5>
        <a:srgbClr val="A6C2B9"/>
      </a:accent5>
      <a:accent6>
        <a:srgbClr val="FAB619"/>
      </a:accent6>
      <a:hlink>
        <a:srgbClr val="024D69"/>
      </a:hlink>
      <a:folHlink>
        <a:srgbClr val="FE717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HfL Generic PowerPoint template - Sept 18" id="{420F720F-0E40-48AC-B623-9C213E1F8079}" vid="{B0B3A383-DA8C-4193-99F5-4FC68D6F3A38}"/>
    </a:ext>
  </a:extLst>
</a:theme>
</file>

<file path=ppt/theme/theme2.xml><?xml version="1.0" encoding="utf-8"?>
<a:theme xmlns:a="http://schemas.openxmlformats.org/drawingml/2006/main" name="Ready family - Herts for Learning (HfL)">
  <a:themeElements>
    <a:clrScheme name="HFL Education">
      <a:dk1>
        <a:srgbClr val="000000"/>
      </a:dk1>
      <a:lt1>
        <a:srgbClr val="FFFFFF"/>
      </a:lt1>
      <a:dk2>
        <a:srgbClr val="034E69"/>
      </a:dk2>
      <a:lt2>
        <a:srgbClr val="E4E4E4"/>
      </a:lt2>
      <a:accent1>
        <a:srgbClr val="2F8989"/>
      </a:accent1>
      <a:accent2>
        <a:srgbClr val="0070BD"/>
      </a:accent2>
      <a:accent3>
        <a:srgbClr val="BB6998"/>
      </a:accent3>
      <a:accent4>
        <a:srgbClr val="E4E4E4"/>
      </a:accent4>
      <a:accent5>
        <a:srgbClr val="A6C2B9"/>
      </a:accent5>
      <a:accent6>
        <a:srgbClr val="FAB619"/>
      </a:accent6>
      <a:hlink>
        <a:srgbClr val="024D69"/>
      </a:hlink>
      <a:folHlink>
        <a:srgbClr val="FE717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HfL Generic PowerPoint template - Sept 18" id="{420F720F-0E40-48AC-B623-9C213E1F8079}" vid="{B0B3A383-DA8C-4193-99F5-4FC68D6F3A38}"/>
    </a:ext>
  </a:extLst>
</a:theme>
</file>

<file path=ppt/theme/theme3.xml><?xml version="1.0" encoding="utf-8"?>
<a:theme xmlns:a="http://schemas.openxmlformats.org/drawingml/2006/main" name="Ready child - Herts for Learning (HfL)">
  <a:themeElements>
    <a:clrScheme name="HfL Branded">
      <a:dk1>
        <a:sysClr val="windowText" lastClr="000000"/>
      </a:dk1>
      <a:lt1>
        <a:sysClr val="window" lastClr="FFFFFF"/>
      </a:lt1>
      <a:dk2>
        <a:srgbClr val="47C7B0"/>
      </a:dk2>
      <a:lt2>
        <a:srgbClr val="EEECE1"/>
      </a:lt2>
      <a:accent1>
        <a:srgbClr val="47C7B0"/>
      </a:accent1>
      <a:accent2>
        <a:srgbClr val="47C7B0"/>
      </a:accent2>
      <a:accent3>
        <a:srgbClr val="1A2857"/>
      </a:accent3>
      <a:accent4>
        <a:srgbClr val="A94E91"/>
      </a:accent4>
      <a:accent5>
        <a:srgbClr val="74CC3B"/>
      </a:accent5>
      <a:accent6>
        <a:srgbClr val="F05133"/>
      </a:accent6>
      <a:hlink>
        <a:srgbClr val="1A2857"/>
      </a:hlink>
      <a:folHlink>
        <a:srgbClr val="A94E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HfL Generic PowerPoint template - Sept 18" id="{420F720F-0E40-48AC-B623-9C213E1F8079}" vid="{B0B3A383-DA8C-4193-99F5-4FC68D6F3A3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ed90682-c000-4035-8bf6-4b74f953736d">
      <Terms xmlns="http://schemas.microsoft.com/office/infopath/2007/PartnerControls"/>
    </lcf76f155ced4ddcb4097134ff3c332f>
    <TaxCatchAll xmlns="eaa86ac4-6f89-4dfd-b4aa-4024b52c59b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1903AC79FA4124FB8B97F54364EDACC" ma:contentTypeVersion="16" ma:contentTypeDescription="Create a new document." ma:contentTypeScope="" ma:versionID="62fc049b5278090d1653298e323d5a73">
  <xsd:schema xmlns:xsd="http://www.w3.org/2001/XMLSchema" xmlns:xs="http://www.w3.org/2001/XMLSchema" xmlns:p="http://schemas.microsoft.com/office/2006/metadata/properties" xmlns:ns2="8ed90682-c000-4035-8bf6-4b74f953736d" xmlns:ns3="eaa86ac4-6f89-4dfd-b4aa-4024b52c59b4" targetNamespace="http://schemas.microsoft.com/office/2006/metadata/properties" ma:root="true" ma:fieldsID="f74f538d10d9f4ca74a8b86bb2581a1a" ns2:_="" ns3:_="">
    <xsd:import namespace="8ed90682-c000-4035-8bf6-4b74f953736d"/>
    <xsd:import namespace="eaa86ac4-6f89-4dfd-b4aa-4024b52c59b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ed90682-c000-4035-8bf6-4b74f95373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8436d8f-251b-46dc-bf74-56612f19a6f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aa86ac4-6f89-4dfd-b4aa-4024b52c59b4"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2a9e38c3-68d9-4980-8367-81a8c0f3a67c}" ma:internalName="TaxCatchAll" ma:showField="CatchAllData" ma:web="eaa86ac4-6f89-4dfd-b4aa-4024b52c59b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458E96-BC2E-4AEF-B3B7-D3741DD2641F}">
  <ds:schemaRefs>
    <ds:schemaRef ds:uri="8ed90682-c000-4035-8bf6-4b74f953736d"/>
    <ds:schemaRef ds:uri="http://purl.org/dc/elements/1.1/"/>
    <ds:schemaRef ds:uri="http://purl.org/dc/dcmitype/"/>
    <ds:schemaRef ds:uri="http://purl.org/dc/terms/"/>
    <ds:schemaRef ds:uri="http://schemas.microsoft.com/office/2006/metadata/properties"/>
    <ds:schemaRef ds:uri="http://schemas.microsoft.com/office/2006/documentManagement/types"/>
    <ds:schemaRef ds:uri="http://schemas.openxmlformats.org/package/2006/metadata/core-properties"/>
    <ds:schemaRef ds:uri="eaa86ac4-6f89-4dfd-b4aa-4024b52c59b4"/>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5A86944A-397C-4ABE-8A4E-411BEE9BBF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ed90682-c000-4035-8bf6-4b74f953736d"/>
    <ds:schemaRef ds:uri="eaa86ac4-6f89-4dfd-b4aa-4024b52c59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7522F8-D748-4E2C-88ED-9F59A7FF62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HfL Generic PowerPoint template - Sept 18</Template>
  <TotalTime>4125</TotalTime>
  <Words>4757</Words>
  <Application>Microsoft Macintosh PowerPoint</Application>
  <PresentationFormat>On-screen Show (4:3)</PresentationFormat>
  <Paragraphs>431</Paragraphs>
  <Slides>26</Slides>
  <Notes>26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26</vt:i4>
      </vt:variant>
    </vt:vector>
  </HeadingPairs>
  <TitlesOfParts>
    <vt:vector size="32" baseType="lpstr">
      <vt:lpstr>Arial</vt:lpstr>
      <vt:lpstr>Calibri</vt:lpstr>
      <vt:lpstr>Times New Roman</vt:lpstr>
      <vt:lpstr>Ready school - Herts for Learning (HfL) </vt:lpstr>
      <vt:lpstr>Ready family - Herts for Learning (HfL)</vt:lpstr>
      <vt:lpstr>Ready child - Herts for Learning (HfL)</vt:lpstr>
      <vt:lpstr>SUPPORTING SMOOTH TRANSITIONS  For You And Your Child</vt:lpstr>
      <vt:lpstr>AIMS</vt:lpstr>
      <vt:lpstr>EVALUATION TASK</vt:lpstr>
      <vt:lpstr>Meet the team</vt:lpstr>
      <vt:lpstr>Why is transition so important for your child?</vt:lpstr>
      <vt:lpstr>Getting to know you and your child</vt:lpstr>
      <vt:lpstr>Your child</vt:lpstr>
      <vt:lpstr>What will my child be learning?</vt:lpstr>
      <vt:lpstr>How does my child learn?  Characteristics of effective teaching and learning</vt:lpstr>
      <vt:lpstr>Daily routines</vt:lpstr>
      <vt:lpstr>Special week/days</vt:lpstr>
      <vt:lpstr>How will my child learn?</vt:lpstr>
      <vt:lpstr>How can I support my child to have a smooth start to school?</vt:lpstr>
      <vt:lpstr>How can I support my child at home?</vt:lpstr>
      <vt:lpstr>We support learning at home in a variety of different ways</vt:lpstr>
      <vt:lpstr>Supporting individual needs</vt:lpstr>
      <vt:lpstr>Support for your child </vt:lpstr>
      <vt:lpstr>Keeping children safe is everyone’s responsibility</vt:lpstr>
      <vt:lpstr>Keeping children safe is everyone’s responsibility</vt:lpstr>
      <vt:lpstr>How we communicate with you</vt:lpstr>
      <vt:lpstr>Holiday Activities </vt:lpstr>
      <vt:lpstr>Evaluation Form</vt:lpstr>
      <vt:lpstr>Before you go…</vt:lpstr>
      <vt:lpstr>Question Time</vt:lpstr>
      <vt:lpstr>Future dates for your diary</vt:lpstr>
      <vt:lpstr>We look forward to welcoming you and your child to</vt:lpstr>
    </vt:vector>
  </TitlesOfParts>
  <Company>HfL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Massey</dc:creator>
  <cp:lastModifiedBy>Catriona Baker</cp:lastModifiedBy>
  <cp:revision>143</cp:revision>
  <dcterms:created xsi:type="dcterms:W3CDTF">2019-07-22T08:40:32Z</dcterms:created>
  <dcterms:modified xsi:type="dcterms:W3CDTF">2023-01-09T11:40:41Z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0x01010051903AC79FA4124FB8B97F54364EDACC</vt:lpwstr>
  </property>
  <property fmtid="{D5CDD505-2E9C-101B-9397-08002B2CF9AE}" pid="3" name="Order">
    <vt:r8>22283400</vt:r8>
  </property>
  <property fmtid="{D5CDD505-2E9C-101B-9397-08002B2CF9AE}" pid="4" name="MediaServiceImageTags">
    <vt:lpwstr/>
  </property>
</Properties>
</file>