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  <p:sldMasterId id="2147483869" r:id="rId5"/>
    <p:sldMasterId id="2147483835" r:id="rId6"/>
    <p:sldMasterId id="2147483831" r:id="rId7"/>
    <p:sldMasterId id="2147483812" r:id="rId8"/>
  </p:sldMasterIdLst>
  <p:notesMasterIdLst>
    <p:notesMasterId r:id="rId56"/>
  </p:notesMasterIdLst>
  <p:handoutMasterIdLst>
    <p:handoutMasterId r:id="rId57"/>
  </p:handoutMasterIdLst>
  <p:sldIdLst>
    <p:sldId id="656" r:id="rId9"/>
    <p:sldId id="505" r:id="rId10"/>
    <p:sldId id="478" r:id="rId11"/>
    <p:sldId id="601" r:id="rId12"/>
    <p:sldId id="628" r:id="rId13"/>
    <p:sldId id="602" r:id="rId14"/>
    <p:sldId id="627" r:id="rId15"/>
    <p:sldId id="603" r:id="rId16"/>
    <p:sldId id="626" r:id="rId17"/>
    <p:sldId id="604" r:id="rId18"/>
    <p:sldId id="625" r:id="rId19"/>
    <p:sldId id="657" r:id="rId20"/>
    <p:sldId id="624" r:id="rId21"/>
    <p:sldId id="595" r:id="rId22"/>
    <p:sldId id="607" r:id="rId23"/>
    <p:sldId id="610" r:id="rId24"/>
    <p:sldId id="609" r:id="rId25"/>
    <p:sldId id="643" r:id="rId26"/>
    <p:sldId id="642" r:id="rId27"/>
    <p:sldId id="644" r:id="rId28"/>
    <p:sldId id="633" r:id="rId29"/>
    <p:sldId id="645" r:id="rId30"/>
    <p:sldId id="646" r:id="rId31"/>
    <p:sldId id="619" r:id="rId32"/>
    <p:sldId id="622" r:id="rId33"/>
    <p:sldId id="621" r:id="rId34"/>
    <p:sldId id="623" r:id="rId35"/>
    <p:sldId id="620" r:id="rId36"/>
    <p:sldId id="611" r:id="rId37"/>
    <p:sldId id="614" r:id="rId38"/>
    <p:sldId id="663" r:id="rId39"/>
    <p:sldId id="616" r:id="rId40"/>
    <p:sldId id="618" r:id="rId41"/>
    <p:sldId id="612" r:id="rId42"/>
    <p:sldId id="615" r:id="rId43"/>
    <p:sldId id="647" r:id="rId44"/>
    <p:sldId id="649" r:id="rId45"/>
    <p:sldId id="648" r:id="rId46"/>
    <p:sldId id="650" r:id="rId47"/>
    <p:sldId id="651" r:id="rId48"/>
    <p:sldId id="652" r:id="rId49"/>
    <p:sldId id="655" r:id="rId50"/>
    <p:sldId id="654" r:id="rId51"/>
    <p:sldId id="653" r:id="rId52"/>
    <p:sldId id="613" r:id="rId53"/>
    <p:sldId id="521" r:id="rId54"/>
    <p:sldId id="266" r:id="rId55"/>
  </p:sldIdLst>
  <p:sldSz cx="12192000" cy="6858000"/>
  <p:notesSz cx="6797675" cy="9926638"/>
  <p:embeddedFontLst>
    <p:embeddedFont>
      <p:font typeface="Nunito" pitchFamily="2" charset="0"/>
      <p:regular r:id="rId58"/>
      <p:bold r:id="rId59"/>
      <p:italic r:id="rId60"/>
      <p:boldItalic r:id="rId61"/>
    </p:embeddedFont>
    <p:embeddedFont>
      <p:font typeface="Nunito Sans" pitchFamily="2" charset="0"/>
      <p:regular r:id="rId62"/>
      <p:bold r:id="rId63"/>
      <p:italic r:id="rId64"/>
      <p:boldItalic r:id="rId65"/>
    </p:embeddedFont>
    <p:embeddedFont>
      <p:font typeface="Roboto" panose="02000000000000000000" pitchFamily="2" charset="0"/>
      <p:regular r:id="rId66"/>
      <p:bold r:id="rId67"/>
      <p:italic r:id="rId68"/>
      <p:boldItalic r:id="rId69"/>
    </p:embeddedFont>
    <p:embeddedFont>
      <p:font typeface="Verdana" panose="020B0604030504040204" pitchFamily="3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ection" id="{78BBBBED-99B7-49D1-B76D-DB056A881A58}">
          <p14:sldIdLst>
            <p14:sldId id="656"/>
          </p14:sldIdLst>
        </p14:section>
        <p14:section name="Main Section" id="{277E3591-685D-4E1A-950D-F3F67123FC2F}">
          <p14:sldIdLst>
            <p14:sldId id="505"/>
            <p14:sldId id="478"/>
            <p14:sldId id="601"/>
            <p14:sldId id="628"/>
            <p14:sldId id="602"/>
            <p14:sldId id="627"/>
            <p14:sldId id="603"/>
            <p14:sldId id="626"/>
            <p14:sldId id="604"/>
            <p14:sldId id="625"/>
            <p14:sldId id="657"/>
            <p14:sldId id="624"/>
            <p14:sldId id="595"/>
            <p14:sldId id="607"/>
            <p14:sldId id="610"/>
            <p14:sldId id="609"/>
            <p14:sldId id="643"/>
            <p14:sldId id="642"/>
            <p14:sldId id="644"/>
            <p14:sldId id="633"/>
            <p14:sldId id="645"/>
            <p14:sldId id="646"/>
            <p14:sldId id="619"/>
            <p14:sldId id="622"/>
            <p14:sldId id="621"/>
            <p14:sldId id="623"/>
            <p14:sldId id="620"/>
            <p14:sldId id="611"/>
            <p14:sldId id="614"/>
            <p14:sldId id="663"/>
            <p14:sldId id="616"/>
            <p14:sldId id="618"/>
            <p14:sldId id="612"/>
            <p14:sldId id="615"/>
            <p14:sldId id="647"/>
            <p14:sldId id="649"/>
            <p14:sldId id="648"/>
            <p14:sldId id="650"/>
            <p14:sldId id="651"/>
            <p14:sldId id="652"/>
            <p14:sldId id="655"/>
            <p14:sldId id="654"/>
            <p14:sldId id="653"/>
            <p14:sldId id="613"/>
            <p14:sldId id="521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E8F0"/>
    <a:srgbClr val="1E1C49"/>
    <a:srgbClr val="7D703B"/>
    <a:srgbClr val="E2BAF8"/>
    <a:srgbClr val="00548E"/>
    <a:srgbClr val="E4E4E4"/>
    <a:srgbClr val="469091"/>
    <a:srgbClr val="FAB619"/>
    <a:srgbClr val="BD6E9B"/>
    <a:srgbClr val="FA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6D262-95E9-4FF5-8B05-06DE9131FC14}" v="2" dt="2023-05-25T10:12:33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061" autoAdjust="0"/>
  </p:normalViewPr>
  <p:slideViewPr>
    <p:cSldViewPr snapToGrid="0">
      <p:cViewPr varScale="1">
        <p:scale>
          <a:sx n="72" d="100"/>
          <a:sy n="72" d="100"/>
        </p:scale>
        <p:origin x="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4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font" Target="fonts/font1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openxmlformats.org/officeDocument/2006/relationships/font" Target="fonts/font14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100">
              <a:latin typeface="Nunito Sans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337E6-6BEA-4891-BA4C-03122E4F3692}" type="datetimeFigureOut">
              <a:rPr lang="en-GB" sz="1100" smtClean="0">
                <a:latin typeface="Nunito Sans" pitchFamily="2" charset="0"/>
              </a:rPr>
              <a:t>02/06/2023</a:t>
            </a:fld>
            <a:endParaRPr lang="en-GB" sz="1100">
              <a:latin typeface="Nunito Sans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100">
              <a:latin typeface="Nunito Sans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3F079-8787-42C7-A1E2-F3AB77833DF5}" type="slidenum">
              <a:rPr lang="en-GB" sz="1100" smtClean="0">
                <a:latin typeface="Nunito Sans" pitchFamily="2" charset="0"/>
              </a:rPr>
              <a:t>‹#›</a:t>
            </a:fld>
            <a:endParaRPr lang="en-GB" sz="1100"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3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3BEE73F2-55BE-4DED-BD00-A7CC6FAF8851}" type="datetimeFigureOut">
              <a:rPr lang="en-GB" smtClean="0"/>
              <a:pPr/>
              <a:t>02/06/2023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487363"/>
            <a:ext cx="4070350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9730" y="2852697"/>
            <a:ext cx="6138215" cy="65758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53DFBC5D-9444-4997-B900-DD869E0474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26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1pPr>
    <a:lvl2pPr marL="361950" indent="-171450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2pPr>
    <a:lvl3pPr marL="541338" indent="-171450" algn="l" defTabSz="914400" rtl="0" eaLnBrk="1" latinLnBrk="0" hangingPunct="1">
      <a:spcAft>
        <a:spcPts val="600"/>
      </a:spcAft>
      <a:buFont typeface="Nunito Sans" pitchFamily="2" charset="0"/>
      <a:buChar char="‐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487363"/>
            <a:ext cx="4070350" cy="229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29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487363"/>
            <a:ext cx="4070350" cy="229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/>
              <a:t>5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/>
              <a:t>Will explain the Q and then you have </a:t>
            </a:r>
            <a:r>
              <a:rPr lang="en-GB" b="1" baseline="0"/>
              <a:t>2 minutes </a:t>
            </a:r>
            <a:r>
              <a:rPr lang="en-GB" baseline="0"/>
              <a:t>to agree your answer.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/>
              <a:t>REMEMBER THIS IS AN ESTIMATION ROUND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/>
              <a:t>SO YOUR ANSWERS DO NOT HAVE TO BE EXACT.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/>
              <a:t>YOU CAN GET FULL MARKS FOR BEING IN THE ‘CLOSE’ RANGE.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/>
              <a:t>MARKS DECREASE AS YOU ARE FURTHER AWAY FROM THIS.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/>
              <a:t>So use what you see on screen as clues. But you will have to do some working out together in the time limit of 2 mins.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83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10 squares in the small shape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b="1"/>
              <a:t>48 squares in the larger shape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53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53 coins = 530p</a:t>
            </a: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1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/>
              <a:t>Answer: 347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20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0"/>
              <a:t>Total height to the nearest metre:</a:t>
            </a:r>
          </a:p>
          <a:p>
            <a:pPr marL="0" indent="0">
              <a:buNone/>
            </a:pPr>
            <a:r>
              <a:rPr lang="en-GB" sz="2000" b="0" err="1"/>
              <a:t>Suurhusen</a:t>
            </a:r>
            <a:r>
              <a:rPr lang="en-GB" sz="2000" b="0"/>
              <a:t> Tower – 27m </a:t>
            </a:r>
          </a:p>
          <a:p>
            <a:pPr marL="0" indent="0">
              <a:buNone/>
            </a:pPr>
            <a:r>
              <a:rPr lang="en-GB" sz="2000" b="0"/>
              <a:t>Leaning Tower of Pisa – 57m</a:t>
            </a:r>
          </a:p>
          <a:p>
            <a:pPr marL="0" indent="0">
              <a:buNone/>
            </a:pPr>
            <a:r>
              <a:rPr lang="en-GB" sz="2000" b="1"/>
              <a:t>Big Ben’s clock tower – 96m  </a:t>
            </a:r>
          </a:p>
          <a:p>
            <a:pPr marL="0" indent="0">
              <a:buNone/>
            </a:pPr>
            <a:endParaRPr lang="en-GB" sz="20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FBC5D-9444-4997-B900-DD869E0474B9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878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372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9863" y="1463675"/>
            <a:ext cx="7018338" cy="3948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here it is now.</a:t>
            </a:r>
          </a:p>
          <a:p>
            <a:r>
              <a:rPr lang="en-GB" dirty="0"/>
              <a:t>It will disappear shortly.</a:t>
            </a:r>
          </a:p>
          <a:p>
            <a:endParaRPr lang="en-GB" dirty="0"/>
          </a:p>
          <a:p>
            <a:r>
              <a:rPr lang="en-GB" dirty="0"/>
              <a:t>And then reappear.</a:t>
            </a:r>
          </a:p>
          <a:p>
            <a:endParaRPr lang="en-GB" dirty="0"/>
          </a:p>
          <a:p>
            <a:r>
              <a:rPr lang="en-GB" dirty="0"/>
              <a:t>So</a:t>
            </a:r>
            <a:r>
              <a:rPr lang="en-GB" baseline="0" dirty="0"/>
              <a:t> remember, the Q is.</a:t>
            </a:r>
          </a:p>
          <a:p>
            <a:r>
              <a:rPr lang="en-GB" baseline="0" dirty="0"/>
              <a:t>For how long did it disappear?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164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9863" y="1463675"/>
            <a:ext cx="7018338" cy="3948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here it is now.</a:t>
            </a:r>
          </a:p>
          <a:p>
            <a:r>
              <a:rPr lang="en-GB" dirty="0"/>
              <a:t>It will disappear shortly.</a:t>
            </a:r>
          </a:p>
          <a:p>
            <a:endParaRPr lang="en-GB" dirty="0"/>
          </a:p>
          <a:p>
            <a:r>
              <a:rPr lang="en-GB" dirty="0"/>
              <a:t>And then reappear.</a:t>
            </a:r>
          </a:p>
          <a:p>
            <a:endParaRPr lang="en-GB" dirty="0"/>
          </a:p>
          <a:p>
            <a:r>
              <a:rPr lang="en-GB" dirty="0"/>
              <a:t>So</a:t>
            </a:r>
            <a:r>
              <a:rPr lang="en-GB" baseline="0" dirty="0"/>
              <a:t> remember, the Q is.</a:t>
            </a:r>
          </a:p>
          <a:p>
            <a:r>
              <a:rPr lang="en-GB" baseline="0" dirty="0"/>
              <a:t>For how long did it disappear?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596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9863" y="1463675"/>
            <a:ext cx="7018338" cy="3948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1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684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9863" y="1463675"/>
            <a:ext cx="7018338" cy="3948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 here it is now.</a:t>
            </a:r>
          </a:p>
          <a:p>
            <a:r>
              <a:rPr lang="en-GB"/>
              <a:t>It will disappear shortly.</a:t>
            </a:r>
          </a:p>
          <a:p>
            <a:endParaRPr lang="en-GB"/>
          </a:p>
          <a:p>
            <a:r>
              <a:rPr lang="en-GB"/>
              <a:t>And then reappear.</a:t>
            </a:r>
          </a:p>
          <a:p>
            <a:endParaRPr lang="en-GB"/>
          </a:p>
          <a:p>
            <a:r>
              <a:rPr lang="en-GB"/>
              <a:t>So</a:t>
            </a:r>
            <a:r>
              <a:rPr lang="en-GB" baseline="0"/>
              <a:t> remember, the Q is.</a:t>
            </a:r>
          </a:p>
          <a:p>
            <a:r>
              <a:rPr lang="en-GB" baseline="0"/>
              <a:t>For how long did it disappear?</a:t>
            </a:r>
          </a:p>
          <a:p>
            <a:endParaRPr lang="en-GB" baseline="0"/>
          </a:p>
          <a:p>
            <a:r>
              <a:rPr lang="en-GB" b="1" i="1" u="sng" baseline="0"/>
              <a:t>56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55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2200" y="528638"/>
            <a:ext cx="4421188" cy="248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693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9863" y="1463675"/>
            <a:ext cx="7018338" cy="3948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882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487363"/>
            <a:ext cx="4070350" cy="229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your answer to your answer sheet</a:t>
            </a:r>
          </a:p>
          <a:p>
            <a:endParaRPr lang="en-GB"/>
          </a:p>
          <a:p>
            <a:r>
              <a:rPr lang="en-GB"/>
              <a:t>Answer = X squares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246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30 squares in total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83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9863" y="1463675"/>
            <a:ext cx="7018338" cy="3948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9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487363"/>
            <a:ext cx="4070350" cy="229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5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Will explain the Q and then you have </a:t>
            </a:r>
            <a:r>
              <a:rPr lang="en-GB" b="1" baseline="0" dirty="0"/>
              <a:t>2 minutes </a:t>
            </a:r>
            <a:r>
              <a:rPr lang="en-GB" baseline="0" dirty="0"/>
              <a:t>to agree your answer.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991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C, B, D,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FBC5D-9444-4997-B900-DD869E0474B9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205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1p, 2p, 5p, 10p, 20p, 50, £1, £2       £3.88 so 388p</a:t>
            </a: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FBC5D-9444-4997-B900-DD869E0474B9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588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/>
              <a:t>There are 21 dots on 1 die.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1"/>
              <a:t>231 dots on 11 dice.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FBC5D-9444-4997-B900-DD869E0474B9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5816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425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FBC5D-9444-4997-B900-DD869E0474B9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895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/>
              <a:t>If circle = 90…</a:t>
            </a:r>
          </a:p>
          <a:p>
            <a:pPr marL="0" indent="0">
              <a:buNone/>
            </a:pPr>
            <a:endParaRPr lang="en-GB" b="0"/>
          </a:p>
          <a:p>
            <a:pPr marL="0" indent="0">
              <a:buNone/>
            </a:pPr>
            <a:r>
              <a:rPr lang="en-GB" b="0"/>
              <a:t>Square = 45</a:t>
            </a:r>
          </a:p>
          <a:p>
            <a:pPr marL="0" indent="0">
              <a:buNone/>
            </a:pPr>
            <a:endParaRPr lang="en-GB" b="0"/>
          </a:p>
          <a:p>
            <a:pPr marL="0" indent="0">
              <a:buNone/>
            </a:pPr>
            <a:r>
              <a:rPr lang="en-GB" b="0"/>
              <a:t>Pentagon = 15</a:t>
            </a:r>
          </a:p>
          <a:p>
            <a:pPr marL="0" indent="0">
              <a:buNone/>
            </a:pPr>
            <a:endParaRPr lang="en-GB" b="0"/>
          </a:p>
          <a:p>
            <a:pPr marL="0" indent="0">
              <a:buNone/>
            </a:pPr>
            <a:r>
              <a:rPr lang="en-GB" b="0"/>
              <a:t>Triangle = 30</a:t>
            </a:r>
          </a:p>
          <a:p>
            <a:pPr marL="0" indent="0">
              <a:buNone/>
            </a:pPr>
            <a:endParaRPr lang="en-GB" b="0"/>
          </a:p>
          <a:p>
            <a:pPr marL="0" indent="0">
              <a:buNone/>
            </a:pPr>
            <a:r>
              <a:rPr lang="en-GB" b="1"/>
              <a:t>3 triangles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FBC5D-9444-4997-B900-DD869E0474B9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68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487363"/>
            <a:ext cx="4070350" cy="229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 Qs</a:t>
            </a:r>
          </a:p>
          <a:p>
            <a:endParaRPr lang="en-GB" dirty="0"/>
          </a:p>
          <a:p>
            <a:r>
              <a:rPr lang="en-GB" dirty="0"/>
              <a:t>I will show</a:t>
            </a:r>
            <a:r>
              <a:rPr lang="en-GB" baseline="0" dirty="0"/>
              <a:t> on screen and read it you.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Then you will have </a:t>
            </a:r>
            <a:r>
              <a:rPr lang="en-GB" b="1" baseline="0" dirty="0"/>
              <a:t>2 minutes </a:t>
            </a:r>
            <a:r>
              <a:rPr lang="en-GB" dirty="0"/>
              <a:t>per question.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 will give you a final few seconds warning</a:t>
            </a:r>
            <a:r>
              <a:rPr lang="en-GB" baseline="0" dirty="0"/>
              <a:t> to agree your answer before the screen goes blank.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When it goes blank – get ready for the next question.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And remember, if unsure have a good guess.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So question 1…….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393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9863" y="1463675"/>
            <a:ext cx="7018338" cy="3948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350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2200" y="528638"/>
            <a:ext cx="4421188" cy="248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baseline="0"/>
          </a:p>
          <a:p>
            <a:r>
              <a:rPr lang="en-GB" baseline="0"/>
              <a:t>Thank you once again for taking part.</a:t>
            </a:r>
          </a:p>
          <a:p>
            <a:endParaRPr lang="en-GB" baseline="0"/>
          </a:p>
          <a:p>
            <a:endParaRPr lang="en-GB" baseline="0"/>
          </a:p>
          <a:p>
            <a:r>
              <a:rPr lang="en-GB" baseline="0"/>
              <a:t>And thank you to all your supporting adults and teachers. </a:t>
            </a:r>
          </a:p>
          <a:p>
            <a:endParaRPr lang="en-GB" baseline="0"/>
          </a:p>
          <a:p>
            <a:endParaRPr lang="en-GB" baseline="0"/>
          </a:p>
          <a:p>
            <a:r>
              <a:rPr lang="en-GB" baseline="0"/>
              <a:t>We hope it has been challenging but also fun.</a:t>
            </a:r>
          </a:p>
          <a:p>
            <a:endParaRPr lang="en-GB" baseline="0"/>
          </a:p>
          <a:p>
            <a:endParaRPr lang="en-GB" baseline="0"/>
          </a:p>
          <a:p>
            <a:endParaRPr lang="en-GB" baseline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4700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487363"/>
            <a:ext cx="4070350" cy="229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51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18 + 18 + 308 = 344</a:t>
            </a:r>
          </a:p>
          <a:p>
            <a:endParaRPr lang="en-GB"/>
          </a:p>
          <a:p>
            <a:r>
              <a:rPr lang="en-GB" b="1"/>
              <a:t>Missing digit –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201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x4+1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60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5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5 x 5 = 25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25 + 7 = 32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32 x 2 = 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0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A) 5 x 3 x 2 = 30</a:t>
            </a:r>
          </a:p>
          <a:p>
            <a:endParaRPr lang="en-GB"/>
          </a:p>
          <a:p>
            <a:r>
              <a:rPr lang="en-GB"/>
              <a:t>B)  346 + 285 = 631</a:t>
            </a:r>
          </a:p>
          <a:p>
            <a:endParaRPr lang="en-GB"/>
          </a:p>
          <a:p>
            <a:r>
              <a:rPr lang="en-GB"/>
              <a:t>C) 48 divided by 4 = 12</a:t>
            </a:r>
          </a:p>
          <a:p>
            <a:endParaRPr lang="en-GB"/>
          </a:p>
          <a:p>
            <a:r>
              <a:rPr lang="en-GB"/>
              <a:t>D) 909 – 283 = 626</a:t>
            </a:r>
          </a:p>
          <a:p>
            <a:endParaRPr lang="en-GB"/>
          </a:p>
          <a:p>
            <a:pPr marL="0" indent="0">
              <a:buNone/>
            </a:pPr>
            <a:r>
              <a:rPr lang="en-GB" b="1"/>
              <a:t>C, A, D, B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93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 past 5</a:t>
            </a:r>
          </a:p>
          <a:p>
            <a:endParaRPr lang="en-GB" dirty="0"/>
          </a:p>
          <a:p>
            <a:r>
              <a:rPr lang="en-GB" dirty="0"/>
              <a:t>25 past 5</a:t>
            </a:r>
          </a:p>
          <a:p>
            <a:endParaRPr lang="en-GB" dirty="0"/>
          </a:p>
          <a:p>
            <a:r>
              <a:rPr lang="en-GB" dirty="0"/>
              <a:t>Quarter to 6</a:t>
            </a:r>
          </a:p>
          <a:p>
            <a:endParaRPr lang="en-GB" dirty="0"/>
          </a:p>
          <a:p>
            <a:r>
              <a:rPr lang="en-GB" dirty="0"/>
              <a:t>5 past 6</a:t>
            </a:r>
          </a:p>
          <a:p>
            <a:endParaRPr lang="en-GB" dirty="0"/>
          </a:p>
          <a:p>
            <a:r>
              <a:rPr lang="en-GB" dirty="0"/>
              <a:t>25 past 6</a:t>
            </a:r>
          </a:p>
          <a:p>
            <a:endParaRPr lang="en-GB" dirty="0"/>
          </a:p>
          <a:p>
            <a:r>
              <a:rPr lang="en-GB" dirty="0"/>
              <a:t>Quarter to 7</a:t>
            </a:r>
          </a:p>
          <a:p>
            <a:endParaRPr lang="en-GB" dirty="0"/>
          </a:p>
          <a:p>
            <a:r>
              <a:rPr lang="en-GB" b="1" dirty="0"/>
              <a:t>07:05 / 19:05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489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9863" y="1463675"/>
            <a:ext cx="7018338" cy="3948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61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2329393-8094-E9C5-AAD7-A7BB1999E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E0C0BB-D10D-F785-B04E-FB2AD5D91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2800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C3EDA7E-D64E-7703-0DC0-ECF3FACCB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400" y="273600"/>
            <a:ext cx="6814800" cy="585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84784"/>
            <a:ext cx="4011084" cy="4641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6611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90400" y="4802400"/>
            <a:ext cx="7315200" cy="565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58522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8E0FA8F-4435-426D-724F-D148BC7EAC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B1C34E-6A83-2F8D-C047-F7D85AEC5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0874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1208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ransitional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73C9A61-4FA9-9B02-7C60-7EFAACD283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239616-595D-CA5B-4273-7A43EA7D81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2400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713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L 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F498C4-237B-214A-E24B-CFBEC4E83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Source (e.g. John Smith, School Business Manager, St Peters School)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Impact statement from HfL – </a:t>
            </a:r>
            <a:br>
              <a:rPr lang="en-US"/>
            </a:br>
            <a:r>
              <a:rPr lang="en-US"/>
              <a:t>a quote, testimonial or other </a:t>
            </a:r>
            <a:br>
              <a:rPr lang="en-US"/>
            </a:br>
            <a:r>
              <a:rPr lang="en-US"/>
              <a:t>across three lines max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6844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C0FC-10B3-4A2C-AE5C-7776B3A37599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9DE-CC61-48E6-BEC4-03FF313D0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554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C0FC-10B3-4A2C-AE5C-7776B3A37599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9DE-CC61-48E6-BEC4-03FF313D0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482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4162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6162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-2399"/>
            <a:ext cx="12192000" cy="60956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4674B7-7048-ABF5-B368-91993FC1D262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29689789-2E09-E9DA-F73A-11731483B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1BF10EB-2721-0A6F-C47E-E8D38FA73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/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9D63-7B8E-104B-21E3-2A14D709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4042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16642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-2399"/>
            <a:ext cx="12192000" cy="6095695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4F2D48F-3441-E0DE-AC98-443DCCA95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BE49E1-6346-2A6A-1FB7-1A8B469F2E32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29689789-2E09-E9DA-F73A-11731483B4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/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9D63-7B8E-104B-21E3-2A14D709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35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0"/>
            <a:ext cx="12192000" cy="6095695"/>
          </a:xfrm>
          <a:prstGeom prst="rect">
            <a:avLst/>
          </a:prstGeom>
          <a:solidFill>
            <a:srgbClr val="FAB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D394D0-1DFE-0D8B-8D10-FF7CF1A31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52C514-18A7-5E64-013D-869016D67836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744767B7-A0B1-A3AD-23CC-C875BC5EE1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41C2-C87C-4B3C-E0C5-1546843D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6481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0"/>
            <a:ext cx="12192000" cy="6095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6F4B62-8AB8-6641-C4D0-ABB3C808A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979F337-A2D1-39C7-3A92-B5E67F955E1F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744767B7-A0B1-A3AD-23CC-C875BC5EE1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bg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bg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bg1"/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41C2-C87C-4B3C-E0C5-1546843D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6587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>
              <a:latin typeface="Nunito Sans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6304F0-9162-51A3-CC6F-D6EF4C1AD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39EF53F-B5F5-F548-BF1B-FD5A0C6E0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5674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B81007-5E97-6C58-4956-B1B3D30C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0160E-C9E2-0F71-CE79-87196F8757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AE9626D-22B0-E852-52DD-56C47A24C2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8288" y="5423552"/>
            <a:ext cx="3236755" cy="11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399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6239F26-2119-D974-4CDE-C6CCF8AED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2C85DA6-BB0A-2647-6CD5-2E04C7E323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57134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C858200-7CF9-3B88-F69B-3AD4CCCB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DC0996C-1974-89C5-4AB1-0290CC3EE2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2EC150C-A6E9-E140-1124-FE571AF4D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2532" y="5391452"/>
            <a:ext cx="3265254" cy="11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564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08186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4478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6570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B9FAD79-C5CC-972A-DCF7-AEF5F1ABC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>
              <a:latin typeface="Nunito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CC5AF4-B727-1E81-DCDA-9156CC8CA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06824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600C59-396E-50BF-B0BA-25CF25CB49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3E62C7-A916-C467-C1BC-A5B1BA25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4730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48559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AC222-85D9-4236-0400-1F4F897324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C30D45-7403-7215-9293-4608EC50FC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44B94E-E7A0-DFF8-CC2F-31B08407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6221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DB32E4C-4544-83A6-7559-60EAC32522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400" y="273050"/>
            <a:ext cx="6814800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2050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16E085-1DC4-93EA-57A5-839320B46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BD178B5-CEC0-4780-4874-BCDB3DA0B1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Source (e.g. John Smith, School Business Manager, St Peters School)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4E9F0B-0ACD-1765-550D-123A758BF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Impact statement from HfL – </a:t>
            </a:r>
            <a:br>
              <a:rPr lang="en-US"/>
            </a:br>
            <a:r>
              <a:rPr lang="en-US"/>
              <a:t>a quote, testimonial or other </a:t>
            </a:r>
            <a:br>
              <a:rPr lang="en-US"/>
            </a:br>
            <a:r>
              <a:rPr lang="en-US"/>
              <a:t>across three lines max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6213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20089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77881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F664-F44E-210E-CF7F-3A78EBD19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3BFFC-EBD9-BD7C-AA11-97E8228D3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4E721-CEB8-A93A-44D5-EEBEA79D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C9E-CA83-4C05-8A6C-3132C297EEAC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21512-DBB3-FFCE-0A1D-F0069109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A3242-8254-4B3E-7D58-6B911883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0522-C642-4115-80AF-28D67E176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82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725965-5E14-E6AA-6C22-BA56E7E754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8999325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4D8419-231B-8FB3-3C4B-E24F46AF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40025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nk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07690-80D7-3063-53DB-4A8734EA7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5"/>
            <a:ext cx="4514616" cy="3813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6A9238-1386-54BC-1DEE-0B46AD31B0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8999325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3B7C1E-743D-180E-D9B3-1C0D8073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7614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F48D537-BFE7-AE32-A9C0-4A6FD0D5355F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C5B9A0-1F0B-A134-BAEC-CFF18E98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2494800"/>
            <a:ext cx="9144000" cy="720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AD19510-F010-9F68-D47A-C44696BF9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08" y="641456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36606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3770CBD-9A9C-A6A0-A81B-2B4D014301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3F78A7-44CC-363E-E6A8-F32726D1B0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A639B9-C940-CEDB-C570-049B5B6F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20639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EEEE60-D086-AA56-1D4C-045765CAA9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400" y="273050"/>
            <a:ext cx="6814800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626854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C2450-8909-BA98-E46D-C358AEFC9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5"/>
            <a:ext cx="4514616" cy="38130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CF06540-8866-CCB9-D34B-BD0DF1C96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Source (e.g. John Smith, School Business Manager, St Peters School)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20124C-632A-DF6E-041B-0755934B0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/>
              <a:t>Impact statement from HfL – </a:t>
            </a:r>
            <a:br>
              <a:rPr lang="en-US"/>
            </a:br>
            <a:r>
              <a:rPr lang="en-US"/>
              <a:t>a quote, testimonial or other </a:t>
            </a:r>
            <a:br>
              <a:rPr lang="en-US"/>
            </a:br>
            <a:r>
              <a:rPr lang="en-US"/>
              <a:t>across three lines max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44805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5E85378-8854-0218-FE1D-F45AC9290C84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9D55AE-9715-81B4-23A3-EF9D73408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2493119"/>
            <a:ext cx="9144372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8F5340-C73A-C047-45A9-C09D83D671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537" y="620688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9978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52CB3-0BB0-0E9E-B6E3-D86415C97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22108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BB9B41-0F4A-2767-0095-FAAFBEEA3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10817"/>
            <a:ext cx="9144372" cy="10081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252B5-6148-C246-ABA6-BC6EB71AA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1627200"/>
            <a:ext cx="9144000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3255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FBBD70-82CD-3A2E-5AC7-9C2240D0F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B7F2E7-61FD-02EF-B7A8-26A5F9E028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00C0D0-34F3-AD35-295C-432D61D9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3335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DC932F-3811-F7D1-D871-C2C3B3B884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318BAF-6AEA-2772-39B1-A39796F56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FA0147-93CA-0F4E-57A2-171E9713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162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loure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A79BB4-7F92-6BDC-AB73-69F4F02532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5B8C15-F304-DB78-E20E-9B4A61D538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61A83-6133-E5F0-A6BC-B39D9784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392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CB6119-F209-490B-5F1C-8BEDAE205AD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47" y="-10292"/>
            <a:ext cx="1770124" cy="2916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6" y="6357600"/>
            <a:ext cx="2733794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C77FB5-FEAB-039F-D790-CE10DD85B72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AD47041-3D2B-01A3-767C-ACFD96D5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92179D6-3B4B-67A4-0CAB-4EE3CBA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368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55" r:id="rId2"/>
    <p:sldLayoutId id="2147483873" r:id="rId3"/>
    <p:sldLayoutId id="2147483852" r:id="rId4"/>
    <p:sldLayoutId id="2147483857" r:id="rId5"/>
    <p:sldLayoutId id="2147483798" r:id="rId6"/>
    <p:sldLayoutId id="2147483663" r:id="rId7"/>
    <p:sldLayoutId id="2147483674" r:id="rId8"/>
    <p:sldLayoutId id="2147483665" r:id="rId9"/>
    <p:sldLayoutId id="2147483670" r:id="rId10"/>
    <p:sldLayoutId id="2147483671" r:id="rId11"/>
    <p:sldLayoutId id="2147483856" r:id="rId12"/>
    <p:sldLayoutId id="2147483743" r:id="rId13"/>
    <p:sldLayoutId id="2147483797" r:id="rId14"/>
    <p:sldLayoutId id="2147483878" r:id="rId15"/>
    <p:sldLayoutId id="2147483879" r:id="rId16"/>
    <p:sldLayoutId id="2147483881" r:id="rId17"/>
    <p:sldLayoutId id="2147483883" r:id="rId18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97" userDrawn="1">
          <p15:clr>
            <a:srgbClr val="F26B43"/>
          </p15:clr>
        </p15:guide>
        <p15:guide id="2" pos="66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FE0D8F-7CC4-68E9-D03A-E7FDEF0DB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B5AEDBB-1AF1-647D-39D9-08A0947B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9" y="540000"/>
            <a:ext cx="594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6" r:id="rId2"/>
    <p:sldLayoutId id="2147483870" r:id="rId3"/>
    <p:sldLayoutId id="2147483875" r:id="rId4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2"/>
          </a:solidFill>
          <a:latin typeface="Nunito Sans" pitchFamily="2" charset="0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SzPct val="112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1pPr>
      <a:lvl2pPr marL="715963" indent="-354013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SzPct val="95000"/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2pPr>
      <a:lvl3pPr marL="1077913" indent="-36195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1">
            <a:lumMod val="50000"/>
            <a:lumOff val="50000"/>
          </a:schemeClr>
        </a:buClr>
        <a:buFont typeface="Nunito Sans" pitchFamily="2" charset="0"/>
        <a:buChar char="‐"/>
        <a:defRPr sz="18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chemeClr val="accent1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chemeClr val="accent1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B1818C-D680-C444-230B-27393917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B42944-3138-81E7-9991-D3A6FE13F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839" r:id="rId2"/>
    <p:sldLayoutId id="2147483841" r:id="rId3"/>
    <p:sldLayoutId id="2147483872" r:id="rId4"/>
    <p:sldLayoutId id="2147483840" r:id="rId5"/>
    <p:sldLayoutId id="2147483877" r:id="rId6"/>
    <p:sldLayoutId id="2147483884" r:id="rId7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CE750D93-5296-D3C2-5E1D-55417199526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345" y="2775600"/>
            <a:ext cx="2154712" cy="3600000"/>
          </a:xfrm>
          <a:prstGeom prst="rect">
            <a:avLst/>
          </a:prstGeom>
        </p:spPr>
      </p:pic>
      <p:pic>
        <p:nvPicPr>
          <p:cNvPr id="3" name="Picture 2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5D2C6FA7-B4F5-5D89-302F-C1D84F2202C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" y="6004798"/>
            <a:ext cx="3301608" cy="864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4" y="6357600"/>
            <a:ext cx="2512185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BC582A-63BF-283C-07F9-6FB006F50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51342AC-E897-0B70-9807-C2A73ED2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47" r:id="rId2"/>
    <p:sldLayoutId id="2147483833" r:id="rId3"/>
    <p:sldLayoutId id="2147483834" r:id="rId4"/>
    <p:sldLayoutId id="2147483846" r:id="rId5"/>
    <p:sldLayoutId id="2147483880" r:id="rId6"/>
    <p:sldLayoutId id="2147483882" r:id="rId7"/>
    <p:sldLayoutId id="2147483885" r:id="rId8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pos="97" userDrawn="1">
          <p15:clr>
            <a:srgbClr val="F26B43"/>
          </p15:clr>
        </p15:guide>
        <p15:guide id="3" pos="200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word&#10;&#10;Description automatically generated">
            <a:extLst>
              <a:ext uri="{FF2B5EF4-FFF2-40B4-BE49-F238E27FC236}">
                <a16:creationId xmlns:a16="http://schemas.microsoft.com/office/drawing/2014/main" id="{657C7687-E748-F3ED-600A-0AF2277C68F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" y="0"/>
            <a:ext cx="820120" cy="17280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86CEC25-095F-2E8B-12A9-62DCEDF86A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00" y="3160904"/>
            <a:ext cx="2196000" cy="369709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9E79AD8-FB29-C4E0-B5CC-DA7DEF2F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33D1327-C57F-328C-E36E-5F1F3EE9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2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49" r:id="rId2"/>
    <p:sldLayoutId id="2147483815" r:id="rId3"/>
    <p:sldLayoutId id="2147483820" r:id="rId4"/>
    <p:sldLayoutId id="2147483848" r:id="rId5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accent3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Font typeface="Nunito Sans" pitchFamily="2" charset="0"/>
        <a:buChar char="‐"/>
        <a:defRPr lang="en-US" sz="1800" b="0" i="0" kern="1200" dirty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4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hertsforlearning.co.uk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91D1C5-4314-2E7A-8499-DC2787BE831D}"/>
              </a:ext>
            </a:extLst>
          </p:cNvPr>
          <p:cNvSpPr txBox="1"/>
          <p:nvPr/>
        </p:nvSpPr>
        <p:spPr>
          <a:xfrm>
            <a:off x="6208968" y="312686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>
              <a:latin typeface="Nunito Sans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6B0E0B-576E-7AC8-3871-A77DF9BDBA81}"/>
              </a:ext>
            </a:extLst>
          </p:cNvPr>
          <p:cNvGrpSpPr/>
          <p:nvPr/>
        </p:nvGrpSpPr>
        <p:grpSpPr>
          <a:xfrm>
            <a:off x="367038" y="243042"/>
            <a:ext cx="6806364" cy="3185958"/>
            <a:chOff x="367038" y="243042"/>
            <a:chExt cx="6806364" cy="31859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144F4B-3570-D216-6CF0-602708E9F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038" y="243042"/>
              <a:ext cx="6806364" cy="3185958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7300926-5914-AF40-8875-58F8B7CD6431}"/>
                </a:ext>
              </a:extLst>
            </p:cNvPr>
            <p:cNvSpPr/>
            <p:nvPr/>
          </p:nvSpPr>
          <p:spPr>
            <a:xfrm>
              <a:off x="3770220" y="384810"/>
              <a:ext cx="3287805" cy="101536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/>
                <a:t>THE HEATS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FE13D7C-AA25-6300-B043-90E183F44BFA}"/>
                </a:ext>
              </a:extLst>
            </p:cNvPr>
            <p:cNvSpPr/>
            <p:nvPr/>
          </p:nvSpPr>
          <p:spPr>
            <a:xfrm>
              <a:off x="1628774" y="3019425"/>
              <a:ext cx="1628775" cy="266700"/>
            </a:xfrm>
            <a:prstGeom prst="rect">
              <a:avLst/>
            </a:prstGeom>
            <a:solidFill>
              <a:srgbClr val="0070BC"/>
            </a:solidFill>
            <a:ln>
              <a:solidFill>
                <a:srgbClr val="007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22709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3"/>
                </a:solidFill>
              </a:rPr>
              <a:t>Round 1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5360" y="1539000"/>
            <a:ext cx="11377263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Order these calculations from </a:t>
            </a:r>
            <a:r>
              <a:rPr lang="en-GB" sz="3200" b="1">
                <a:latin typeface="Nunito Sans" pitchFamily="2" charset="0"/>
                <a:ea typeface="Verdana" panose="020B0604030504040204" pitchFamily="34" charset="0"/>
              </a:rPr>
              <a:t>smallest to largest </a:t>
            </a: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answer.</a:t>
            </a:r>
          </a:p>
          <a:p>
            <a:pPr marL="0" indent="0" algn="ctr">
              <a:buNone/>
            </a:pPr>
            <a:r>
              <a:rPr lang="en-GB" sz="3200" i="1">
                <a:latin typeface="Nunito Sans" pitchFamily="2" charset="0"/>
                <a:ea typeface="Verdana" panose="020B0604030504040204" pitchFamily="34" charset="0"/>
              </a:rPr>
              <a:t>(answer in the form of ABCD)</a:t>
            </a:r>
          </a:p>
          <a:p>
            <a:pPr marL="0" indent="0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A) 5 x 3 x 2</a:t>
            </a:r>
          </a:p>
          <a:p>
            <a:pPr marL="0" indent="0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B) 346 + 285</a:t>
            </a:r>
          </a:p>
          <a:p>
            <a:pPr marL="0" indent="0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C) 48 ÷ 4</a:t>
            </a:r>
          </a:p>
          <a:p>
            <a:pPr marL="0" indent="0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D) 409 – 283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</a:t>
            </a:r>
            <a:r>
              <a:rPr lang="en-GB" sz="2800" b="1">
                <a:solidFill>
                  <a:schemeClr val="accent4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2945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90806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3"/>
                </a:solidFill>
              </a:rPr>
              <a:t>Round 1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231" y="1678432"/>
            <a:ext cx="8999538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Look at the sequence of times.</a:t>
            </a: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What time would be shown on the 7</a:t>
            </a:r>
            <a:r>
              <a:rPr lang="en-GB" sz="3200" baseline="30000">
                <a:latin typeface="Nunito Sans" pitchFamily="2" charset="0"/>
                <a:ea typeface="Verdana" panose="020B0604030504040204" pitchFamily="34" charset="0"/>
              </a:rPr>
              <a:t>th</a:t>
            </a: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clock?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                                                     </a:t>
            </a:r>
            <a:r>
              <a:rPr lang="en-GB" sz="4000">
                <a:latin typeface="Nunito Sans" pitchFamily="2" charset="0"/>
                <a:ea typeface="Verdana" panose="020B0604030504040204" pitchFamily="34" charset="0"/>
              </a:rPr>
              <a:t>…</a:t>
            </a:r>
          </a:p>
          <a:p>
            <a:pPr marL="0" indent="0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5</a:t>
            </a:r>
          </a:p>
        </p:txBody>
      </p:sp>
      <p:pic>
        <p:nvPicPr>
          <p:cNvPr id="10" name="Picture 9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6CCB6B6E-2EA0-7B6A-BDC0-88D45A12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35" y="3407973"/>
            <a:ext cx="6177329" cy="1967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747AFF-1609-37C4-482D-22660752BE17}"/>
              </a:ext>
            </a:extLst>
          </p:cNvPr>
          <p:cNvSpPr txBox="1"/>
          <p:nvPr/>
        </p:nvSpPr>
        <p:spPr>
          <a:xfrm>
            <a:off x="2567608" y="5458432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Clock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95196B-5A3A-987D-1864-F5BB038C02A0}"/>
              </a:ext>
            </a:extLst>
          </p:cNvPr>
          <p:cNvSpPr txBox="1"/>
          <p:nvPr/>
        </p:nvSpPr>
        <p:spPr>
          <a:xfrm>
            <a:off x="4721102" y="5458432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Clock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716FBD-0B98-7520-2795-F6C55CB2BFD6}"/>
              </a:ext>
            </a:extLst>
          </p:cNvPr>
          <p:cNvSpPr txBox="1"/>
          <p:nvPr/>
        </p:nvSpPr>
        <p:spPr>
          <a:xfrm>
            <a:off x="6874596" y="5458432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Clock 3</a:t>
            </a:r>
          </a:p>
        </p:txBody>
      </p:sp>
    </p:spTree>
    <p:extLst>
      <p:ext uri="{BB962C8B-B14F-4D97-AF65-F5344CB8AC3E}">
        <p14:creationId xmlns:p14="http://schemas.microsoft.com/office/powerpoint/2010/main" val="7860654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81291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B3FC-DFFC-D4F4-A9B6-2074F33C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2853000"/>
            <a:ext cx="9000000" cy="1152000"/>
          </a:xfrm>
        </p:spPr>
        <p:txBody>
          <a:bodyPr/>
          <a:lstStyle/>
          <a:p>
            <a:pPr algn="ctr"/>
            <a:r>
              <a:rPr lang="en-GB"/>
              <a:t>End of round 1</a:t>
            </a:r>
          </a:p>
        </p:txBody>
      </p:sp>
    </p:spTree>
    <p:extLst>
      <p:ext uri="{BB962C8B-B14F-4D97-AF65-F5344CB8AC3E}">
        <p14:creationId xmlns:p14="http://schemas.microsoft.com/office/powerpoint/2010/main" val="423283875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800" b="1">
                <a:solidFill>
                  <a:schemeClr val="tx2"/>
                </a:solidFill>
              </a:rPr>
              <a:t>ESTIMATION ROUND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>
                <a:solidFill>
                  <a:schemeClr val="accent1"/>
                </a:solidFill>
              </a:rPr>
              <a:t>Round 2</a:t>
            </a:r>
          </a:p>
        </p:txBody>
      </p:sp>
    </p:spTree>
    <p:extLst>
      <p:ext uri="{BB962C8B-B14F-4D97-AF65-F5344CB8AC3E}">
        <p14:creationId xmlns:p14="http://schemas.microsoft.com/office/powerpoint/2010/main" val="2467783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1"/>
                </a:solidFill>
              </a:rPr>
              <a:t>Round 2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376" y="1539000"/>
            <a:ext cx="11233247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Estimate how many squares are within the larger shape.</a:t>
            </a: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</a:t>
            </a:r>
            <a:r>
              <a:rPr lang="en-GB" sz="2800" b="1">
                <a:solidFill>
                  <a:schemeClr val="accent4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4EC3AD28-296B-388E-8122-BDE0E192F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007784"/>
              </p:ext>
            </p:extLst>
          </p:nvPr>
        </p:nvGraphicFramePr>
        <p:xfrm>
          <a:off x="4403813" y="4126414"/>
          <a:ext cx="3528390" cy="130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">
                  <a:extLst>
                    <a:ext uri="{9D8B030D-6E8A-4147-A177-3AD203B41FA5}">
                      <a16:colId xmlns:a16="http://schemas.microsoft.com/office/drawing/2014/main" val="1386827528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611954434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606436865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2726538859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973516539"/>
                    </a:ext>
                  </a:extLst>
                </a:gridCol>
              </a:tblGrid>
              <a:tr h="652091"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223705"/>
                  </a:ext>
                </a:extLst>
              </a:tr>
              <a:tr h="652091"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2499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55E5514-375E-9ECA-BB90-84F01BAC7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737340"/>
              </p:ext>
            </p:extLst>
          </p:nvPr>
        </p:nvGraphicFramePr>
        <p:xfrm>
          <a:off x="623393" y="3933056"/>
          <a:ext cx="3528390" cy="130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">
                  <a:extLst>
                    <a:ext uri="{9D8B030D-6E8A-4147-A177-3AD203B41FA5}">
                      <a16:colId xmlns:a16="http://schemas.microsoft.com/office/drawing/2014/main" val="1386827528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611954434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606436865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2726538859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973516539"/>
                    </a:ext>
                  </a:extLst>
                </a:gridCol>
              </a:tblGrid>
              <a:tr h="65209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223705"/>
                  </a:ext>
                </a:extLst>
              </a:tr>
              <a:tr h="65209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24994"/>
                  </a:ext>
                </a:extLst>
              </a:tr>
            </a:tbl>
          </a:graphicData>
        </a:graphic>
      </p:graphicFrame>
      <p:graphicFrame>
        <p:nvGraphicFramePr>
          <p:cNvPr id="13" name="Table 11">
            <a:extLst>
              <a:ext uri="{FF2B5EF4-FFF2-40B4-BE49-F238E27FC236}">
                <a16:creationId xmlns:a16="http://schemas.microsoft.com/office/drawing/2014/main" id="{6FDB8805-A5F7-15A6-50C9-A262293F2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807768"/>
              </p:ext>
            </p:extLst>
          </p:nvPr>
        </p:nvGraphicFramePr>
        <p:xfrm>
          <a:off x="4403813" y="2830995"/>
          <a:ext cx="3528390" cy="130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">
                  <a:extLst>
                    <a:ext uri="{9D8B030D-6E8A-4147-A177-3AD203B41FA5}">
                      <a16:colId xmlns:a16="http://schemas.microsoft.com/office/drawing/2014/main" val="1386827528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611954434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606436865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2726538859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973516539"/>
                    </a:ext>
                  </a:extLst>
                </a:gridCol>
              </a:tblGrid>
              <a:tr h="65209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223705"/>
                  </a:ext>
                </a:extLst>
              </a:tr>
              <a:tr h="65209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24994"/>
                  </a:ext>
                </a:extLst>
              </a:tr>
            </a:tbl>
          </a:graphicData>
        </a:graphic>
      </p:graphicFrame>
      <p:graphicFrame>
        <p:nvGraphicFramePr>
          <p:cNvPr id="14" name="Table 11">
            <a:extLst>
              <a:ext uri="{FF2B5EF4-FFF2-40B4-BE49-F238E27FC236}">
                <a16:creationId xmlns:a16="http://schemas.microsoft.com/office/drawing/2014/main" id="{C5A5AB86-212A-3B53-1BB1-881B96E67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633148"/>
              </p:ext>
            </p:extLst>
          </p:nvPr>
        </p:nvGraphicFramePr>
        <p:xfrm>
          <a:off x="7932203" y="2178904"/>
          <a:ext cx="3528390" cy="130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">
                  <a:extLst>
                    <a:ext uri="{9D8B030D-6E8A-4147-A177-3AD203B41FA5}">
                      <a16:colId xmlns:a16="http://schemas.microsoft.com/office/drawing/2014/main" val="1386827528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611954434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606436865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2726538859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973516539"/>
                    </a:ext>
                  </a:extLst>
                </a:gridCol>
              </a:tblGrid>
              <a:tr h="652091"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223705"/>
                  </a:ext>
                </a:extLst>
              </a:tr>
              <a:tr h="652091"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24994"/>
                  </a:ext>
                </a:extLst>
              </a:tr>
            </a:tbl>
          </a:graphicData>
        </a:graphic>
      </p:graphicFrame>
      <p:graphicFrame>
        <p:nvGraphicFramePr>
          <p:cNvPr id="15" name="Table 11">
            <a:extLst>
              <a:ext uri="{FF2B5EF4-FFF2-40B4-BE49-F238E27FC236}">
                <a16:creationId xmlns:a16="http://schemas.microsoft.com/office/drawing/2014/main" id="{8C2291A4-4671-7EF6-9942-AC47A9CB3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5862"/>
              </p:ext>
            </p:extLst>
          </p:nvPr>
        </p:nvGraphicFramePr>
        <p:xfrm>
          <a:off x="7932203" y="4126414"/>
          <a:ext cx="3528390" cy="130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">
                  <a:extLst>
                    <a:ext uri="{9D8B030D-6E8A-4147-A177-3AD203B41FA5}">
                      <a16:colId xmlns:a16="http://schemas.microsoft.com/office/drawing/2014/main" val="1386827528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611954434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606436865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2726538859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973516539"/>
                    </a:ext>
                  </a:extLst>
                </a:gridCol>
              </a:tblGrid>
              <a:tr h="652091"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223705"/>
                  </a:ext>
                </a:extLst>
              </a:tr>
              <a:tr h="652091"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24994"/>
                  </a:ext>
                </a:extLst>
              </a:tr>
            </a:tbl>
          </a:graphicData>
        </a:graphic>
      </p:graphicFrame>
      <p:graphicFrame>
        <p:nvGraphicFramePr>
          <p:cNvPr id="16" name="Table 11">
            <a:extLst>
              <a:ext uri="{FF2B5EF4-FFF2-40B4-BE49-F238E27FC236}">
                <a16:creationId xmlns:a16="http://schemas.microsoft.com/office/drawing/2014/main" id="{755C3B20-1FA2-4D9B-8808-B1042692A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716855"/>
              </p:ext>
            </p:extLst>
          </p:nvPr>
        </p:nvGraphicFramePr>
        <p:xfrm>
          <a:off x="4403813" y="5373216"/>
          <a:ext cx="3528390" cy="130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">
                  <a:extLst>
                    <a:ext uri="{9D8B030D-6E8A-4147-A177-3AD203B41FA5}">
                      <a16:colId xmlns:a16="http://schemas.microsoft.com/office/drawing/2014/main" val="1386827528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611954434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606436865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2726538859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3973516539"/>
                    </a:ext>
                  </a:extLst>
                </a:gridCol>
              </a:tblGrid>
              <a:tr h="652091"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223705"/>
                  </a:ext>
                </a:extLst>
              </a:tr>
              <a:tr h="652091"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24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85579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0234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1B477FE2-26BD-14D1-BA03-1ABE6C69809F}"/>
              </a:ext>
            </a:extLst>
          </p:cNvPr>
          <p:cNvSpPr/>
          <p:nvPr/>
        </p:nvSpPr>
        <p:spPr>
          <a:xfrm>
            <a:off x="7105379" y="5402016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1CC9565-6E19-6B55-F4B0-84BDE4F27FF6}"/>
              </a:ext>
            </a:extLst>
          </p:cNvPr>
          <p:cNvSpPr/>
          <p:nvPr/>
        </p:nvSpPr>
        <p:spPr>
          <a:xfrm>
            <a:off x="9320154" y="1635135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5D93230-04C4-4884-E303-787B2B81E1AA}"/>
              </a:ext>
            </a:extLst>
          </p:cNvPr>
          <p:cNvSpPr/>
          <p:nvPr/>
        </p:nvSpPr>
        <p:spPr>
          <a:xfrm>
            <a:off x="9907634" y="2315745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3E6EB1C-37A5-A7D5-4498-DCFAB83E4B62}"/>
              </a:ext>
            </a:extLst>
          </p:cNvPr>
          <p:cNvSpPr/>
          <p:nvPr/>
        </p:nvSpPr>
        <p:spPr>
          <a:xfrm>
            <a:off x="10495114" y="2778931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EC934AB-17C1-E5D1-BBD8-872F7B6FF898}"/>
              </a:ext>
            </a:extLst>
          </p:cNvPr>
          <p:cNvSpPr/>
          <p:nvPr/>
        </p:nvSpPr>
        <p:spPr>
          <a:xfrm>
            <a:off x="5333924" y="1842884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A8F2CDC-88CB-BBD6-9116-C377599CA9DC}"/>
              </a:ext>
            </a:extLst>
          </p:cNvPr>
          <p:cNvSpPr/>
          <p:nvPr/>
        </p:nvSpPr>
        <p:spPr>
          <a:xfrm>
            <a:off x="3395929" y="2142831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831A57F-B48F-7A36-F5E0-6C1CE298BFCF}"/>
              </a:ext>
            </a:extLst>
          </p:cNvPr>
          <p:cNvSpPr/>
          <p:nvPr/>
        </p:nvSpPr>
        <p:spPr>
          <a:xfrm>
            <a:off x="611413" y="2513418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D0718AB-1F62-BD2D-942E-C3DDEEFB65FE}"/>
              </a:ext>
            </a:extLst>
          </p:cNvPr>
          <p:cNvSpPr/>
          <p:nvPr/>
        </p:nvSpPr>
        <p:spPr>
          <a:xfrm>
            <a:off x="5397726" y="2436718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F551B0E-B67B-4771-2B8B-AD1D8B2A1B9D}"/>
              </a:ext>
            </a:extLst>
          </p:cNvPr>
          <p:cNvSpPr/>
          <p:nvPr/>
        </p:nvSpPr>
        <p:spPr>
          <a:xfrm>
            <a:off x="4409315" y="2032883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76DCFAD-5EF7-9F93-9FD9-5E85F7817C8E}"/>
              </a:ext>
            </a:extLst>
          </p:cNvPr>
          <p:cNvSpPr/>
          <p:nvPr/>
        </p:nvSpPr>
        <p:spPr>
          <a:xfrm>
            <a:off x="6278804" y="5139492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C0D794F-8DE0-9F42-7004-51F4F163A799}"/>
              </a:ext>
            </a:extLst>
          </p:cNvPr>
          <p:cNvSpPr/>
          <p:nvPr/>
        </p:nvSpPr>
        <p:spPr>
          <a:xfrm>
            <a:off x="9230957" y="2113346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B975936-AEFE-1472-1ACA-02F3B626077C}"/>
              </a:ext>
            </a:extLst>
          </p:cNvPr>
          <p:cNvSpPr/>
          <p:nvPr/>
        </p:nvSpPr>
        <p:spPr>
          <a:xfrm>
            <a:off x="1965015" y="4892586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C4A391A-58F1-FFCA-3ECA-F4E3919A3F56}"/>
              </a:ext>
            </a:extLst>
          </p:cNvPr>
          <p:cNvSpPr/>
          <p:nvPr/>
        </p:nvSpPr>
        <p:spPr>
          <a:xfrm>
            <a:off x="8529757" y="1830985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C50A0E5-666E-788F-18EE-2C9A598868A7}"/>
              </a:ext>
            </a:extLst>
          </p:cNvPr>
          <p:cNvSpPr/>
          <p:nvPr/>
        </p:nvSpPr>
        <p:spPr>
          <a:xfrm>
            <a:off x="6636878" y="1906414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E89F234-D63A-E7A2-15F2-6E0EA302778F}"/>
              </a:ext>
            </a:extLst>
          </p:cNvPr>
          <p:cNvSpPr/>
          <p:nvPr/>
        </p:nvSpPr>
        <p:spPr>
          <a:xfrm>
            <a:off x="6087510" y="2679658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F2DC12D-E147-7325-01E2-C61A6C783053}"/>
              </a:ext>
            </a:extLst>
          </p:cNvPr>
          <p:cNvSpPr/>
          <p:nvPr/>
        </p:nvSpPr>
        <p:spPr>
          <a:xfrm>
            <a:off x="937838" y="4779636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E9B6BC2-E0AD-880B-6C2A-19D1C31E5BF0}"/>
              </a:ext>
            </a:extLst>
          </p:cNvPr>
          <p:cNvSpPr/>
          <p:nvPr/>
        </p:nvSpPr>
        <p:spPr>
          <a:xfrm>
            <a:off x="312080" y="4279737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F4E0D00-612E-C78A-99CC-7E9C3FDE8228}"/>
              </a:ext>
            </a:extLst>
          </p:cNvPr>
          <p:cNvSpPr/>
          <p:nvPr/>
        </p:nvSpPr>
        <p:spPr>
          <a:xfrm>
            <a:off x="1724701" y="2318832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C150F3C-B312-23D7-35E6-63E0860B62B7}"/>
              </a:ext>
            </a:extLst>
          </p:cNvPr>
          <p:cNvSpPr/>
          <p:nvPr/>
        </p:nvSpPr>
        <p:spPr>
          <a:xfrm>
            <a:off x="2528205" y="1864820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0393D8E-D99C-573D-DA56-6E33DBE3E9FA}"/>
              </a:ext>
            </a:extLst>
          </p:cNvPr>
          <p:cNvSpPr/>
          <p:nvPr/>
        </p:nvSpPr>
        <p:spPr>
          <a:xfrm>
            <a:off x="2312181" y="2999442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8F89C4B-7096-C88E-1D74-1C52EC1C9EC9}"/>
              </a:ext>
            </a:extLst>
          </p:cNvPr>
          <p:cNvSpPr/>
          <p:nvPr/>
        </p:nvSpPr>
        <p:spPr>
          <a:xfrm>
            <a:off x="3115685" y="2545430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86C1B11-8EAD-77F2-5846-ADE6B406448D}"/>
              </a:ext>
            </a:extLst>
          </p:cNvPr>
          <p:cNvSpPr/>
          <p:nvPr/>
        </p:nvSpPr>
        <p:spPr>
          <a:xfrm>
            <a:off x="3703165" y="3008616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3876957-4E80-2F79-4F15-EA057F26D7A0}"/>
              </a:ext>
            </a:extLst>
          </p:cNvPr>
          <p:cNvSpPr/>
          <p:nvPr/>
        </p:nvSpPr>
        <p:spPr>
          <a:xfrm>
            <a:off x="4506669" y="2554604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053101-1E76-815E-A42F-1E29D0564C62}"/>
              </a:ext>
            </a:extLst>
          </p:cNvPr>
          <p:cNvSpPr/>
          <p:nvPr/>
        </p:nvSpPr>
        <p:spPr>
          <a:xfrm>
            <a:off x="4290645" y="3689226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0E0C52-78EF-F108-D6C4-CD70AB3BBFB0}"/>
              </a:ext>
            </a:extLst>
          </p:cNvPr>
          <p:cNvSpPr/>
          <p:nvPr/>
        </p:nvSpPr>
        <p:spPr>
          <a:xfrm>
            <a:off x="5094149" y="3235214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1"/>
                </a:solidFill>
              </a:rPr>
              <a:t>Round 2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344595" y="1252121"/>
            <a:ext cx="11233247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Estimate the total value of the coins in pence.</a:t>
            </a: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2E13F2-11D7-2E47-5E89-513C3E85A8F2}"/>
              </a:ext>
            </a:extLst>
          </p:cNvPr>
          <p:cNvSpPr/>
          <p:nvPr/>
        </p:nvSpPr>
        <p:spPr>
          <a:xfrm>
            <a:off x="323944" y="3580514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B1F229-BFB5-E411-0C21-CF025C88ECA1}"/>
              </a:ext>
            </a:extLst>
          </p:cNvPr>
          <p:cNvSpPr/>
          <p:nvPr/>
        </p:nvSpPr>
        <p:spPr>
          <a:xfrm>
            <a:off x="1127448" y="3126502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151970-6278-76CB-86CF-FA9B0C9BD358}"/>
              </a:ext>
            </a:extLst>
          </p:cNvPr>
          <p:cNvSpPr/>
          <p:nvPr/>
        </p:nvSpPr>
        <p:spPr>
          <a:xfrm>
            <a:off x="911424" y="4261124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0F0914-9A52-D77B-02F3-22A783C6FB7F}"/>
              </a:ext>
            </a:extLst>
          </p:cNvPr>
          <p:cNvSpPr/>
          <p:nvPr/>
        </p:nvSpPr>
        <p:spPr>
          <a:xfrm>
            <a:off x="1714928" y="3807112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DD7DA5-372A-0D4A-A868-FA2CF18BB5B6}"/>
              </a:ext>
            </a:extLst>
          </p:cNvPr>
          <p:cNvSpPr/>
          <p:nvPr/>
        </p:nvSpPr>
        <p:spPr>
          <a:xfrm>
            <a:off x="2302408" y="4270298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DDA99F-9E1F-877A-F696-F4A3942638EE}"/>
              </a:ext>
            </a:extLst>
          </p:cNvPr>
          <p:cNvSpPr/>
          <p:nvPr/>
        </p:nvSpPr>
        <p:spPr>
          <a:xfrm>
            <a:off x="3105912" y="3816286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0C399F6-D75B-E3EF-519B-778A4FA17CD7}"/>
              </a:ext>
            </a:extLst>
          </p:cNvPr>
          <p:cNvSpPr/>
          <p:nvPr/>
        </p:nvSpPr>
        <p:spPr>
          <a:xfrm>
            <a:off x="2889888" y="4950908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706BFBD-D4B5-EC21-4441-E7277EDDC6B5}"/>
              </a:ext>
            </a:extLst>
          </p:cNvPr>
          <p:cNvSpPr/>
          <p:nvPr/>
        </p:nvSpPr>
        <p:spPr>
          <a:xfrm>
            <a:off x="3693392" y="4496896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1AB44CD-1394-AF93-B1F1-E95E3A1F7E85}"/>
              </a:ext>
            </a:extLst>
          </p:cNvPr>
          <p:cNvSpPr/>
          <p:nvPr/>
        </p:nvSpPr>
        <p:spPr>
          <a:xfrm>
            <a:off x="6979182" y="2580120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6E744D0-7DA7-FDD3-4E09-E89FC569DD79}"/>
              </a:ext>
            </a:extLst>
          </p:cNvPr>
          <p:cNvSpPr/>
          <p:nvPr/>
        </p:nvSpPr>
        <p:spPr>
          <a:xfrm>
            <a:off x="7782686" y="2126108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C561493-8A14-1F67-8E49-8B8B459054EA}"/>
              </a:ext>
            </a:extLst>
          </p:cNvPr>
          <p:cNvSpPr/>
          <p:nvPr/>
        </p:nvSpPr>
        <p:spPr>
          <a:xfrm>
            <a:off x="7566662" y="3260730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2E0EF3B-99D1-5830-E598-AF2D620349BC}"/>
              </a:ext>
            </a:extLst>
          </p:cNvPr>
          <p:cNvSpPr/>
          <p:nvPr/>
        </p:nvSpPr>
        <p:spPr>
          <a:xfrm>
            <a:off x="8370166" y="2806718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C8954C0-9407-0AB7-00EE-98F05183F46C}"/>
              </a:ext>
            </a:extLst>
          </p:cNvPr>
          <p:cNvSpPr/>
          <p:nvPr/>
        </p:nvSpPr>
        <p:spPr>
          <a:xfrm>
            <a:off x="8957646" y="3269904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F4C470B-19E7-AFC3-0AC6-92B7113E6EEA}"/>
              </a:ext>
            </a:extLst>
          </p:cNvPr>
          <p:cNvSpPr/>
          <p:nvPr/>
        </p:nvSpPr>
        <p:spPr>
          <a:xfrm>
            <a:off x="9761150" y="2815892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A541F4E-1BC3-D719-64C0-D7737AB8C040}"/>
              </a:ext>
            </a:extLst>
          </p:cNvPr>
          <p:cNvSpPr/>
          <p:nvPr/>
        </p:nvSpPr>
        <p:spPr>
          <a:xfrm>
            <a:off x="9545126" y="3950514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4A37F3-A043-0762-A712-A9CF8B7FB855}"/>
              </a:ext>
            </a:extLst>
          </p:cNvPr>
          <p:cNvSpPr/>
          <p:nvPr/>
        </p:nvSpPr>
        <p:spPr>
          <a:xfrm>
            <a:off x="10348630" y="3496502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17335A5-95A7-037D-3A76-38BC07F14396}"/>
              </a:ext>
            </a:extLst>
          </p:cNvPr>
          <p:cNvSpPr/>
          <p:nvPr/>
        </p:nvSpPr>
        <p:spPr>
          <a:xfrm>
            <a:off x="5578425" y="3841802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53F188F-34FC-FDAC-7F12-A90F2265AFCD}"/>
              </a:ext>
            </a:extLst>
          </p:cNvPr>
          <p:cNvSpPr/>
          <p:nvPr/>
        </p:nvSpPr>
        <p:spPr>
          <a:xfrm>
            <a:off x="6381929" y="3387790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3483CCD-7D0D-3515-D6D9-EE0CA2D3BCCC}"/>
              </a:ext>
            </a:extLst>
          </p:cNvPr>
          <p:cNvSpPr/>
          <p:nvPr/>
        </p:nvSpPr>
        <p:spPr>
          <a:xfrm>
            <a:off x="6165905" y="4522412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49FE20B-6DDF-290B-9835-E3561609A662}"/>
              </a:ext>
            </a:extLst>
          </p:cNvPr>
          <p:cNvSpPr/>
          <p:nvPr/>
        </p:nvSpPr>
        <p:spPr>
          <a:xfrm>
            <a:off x="6969409" y="4068400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925E3C-07F4-E458-3A2A-C0F4B3B98FED}"/>
              </a:ext>
            </a:extLst>
          </p:cNvPr>
          <p:cNvSpPr/>
          <p:nvPr/>
        </p:nvSpPr>
        <p:spPr>
          <a:xfrm>
            <a:off x="7556889" y="4531586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C111A5F-F14F-A4DC-A2DB-8378F50A1B85}"/>
              </a:ext>
            </a:extLst>
          </p:cNvPr>
          <p:cNvSpPr/>
          <p:nvPr/>
        </p:nvSpPr>
        <p:spPr>
          <a:xfrm>
            <a:off x="8360393" y="4077574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B3D130B-A8A3-5358-3827-452709E63D33}"/>
              </a:ext>
            </a:extLst>
          </p:cNvPr>
          <p:cNvSpPr/>
          <p:nvPr/>
        </p:nvSpPr>
        <p:spPr>
          <a:xfrm>
            <a:off x="8144369" y="5212196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60D89B3-1D8E-B64A-5503-D254CFC72E7E}"/>
              </a:ext>
            </a:extLst>
          </p:cNvPr>
          <p:cNvSpPr/>
          <p:nvPr/>
        </p:nvSpPr>
        <p:spPr>
          <a:xfrm>
            <a:off x="8947873" y="4758184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A2BBE4E-A5CB-AE12-0B1E-21D27A671F64}"/>
              </a:ext>
            </a:extLst>
          </p:cNvPr>
          <p:cNvSpPr/>
          <p:nvPr/>
        </p:nvSpPr>
        <p:spPr>
          <a:xfrm>
            <a:off x="4763057" y="4570178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696F4E3-7A9B-BF5E-9AFB-3A01A488B3F4}"/>
              </a:ext>
            </a:extLst>
          </p:cNvPr>
          <p:cNvSpPr/>
          <p:nvPr/>
        </p:nvSpPr>
        <p:spPr>
          <a:xfrm>
            <a:off x="4073273" y="5204771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ABB5765-DFA7-044C-B57B-7C01A74D5C26}"/>
              </a:ext>
            </a:extLst>
          </p:cNvPr>
          <p:cNvSpPr/>
          <p:nvPr/>
        </p:nvSpPr>
        <p:spPr>
          <a:xfrm>
            <a:off x="5350537" y="5250788"/>
            <a:ext cx="1379568" cy="13795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r>
          </a:p>
          <a:p>
            <a:pPr algn="ctr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PENCE</a:t>
            </a:r>
          </a:p>
        </p:txBody>
      </p:sp>
    </p:spTree>
    <p:extLst>
      <p:ext uri="{BB962C8B-B14F-4D97-AF65-F5344CB8AC3E}">
        <p14:creationId xmlns:p14="http://schemas.microsoft.com/office/powerpoint/2010/main" val="19901598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07761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Welcome Hosting Host - Free image o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  <p:sp>
        <p:nvSpPr>
          <p:cNvPr id="10" name="AutoShape 6" descr="welcome - PowerLangu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  <p:sp>
        <p:nvSpPr>
          <p:cNvPr id="11" name="AutoShape 8" descr="welcome - PowerLangu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EDC442-DEFE-4AC8-9946-5429DEFA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and answers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3DE8743-D33D-F87E-28DC-6EDA0DC7B5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r>
              <a:rPr lang="en-GB" sz="2800" dirty="0"/>
              <a:t>The following questions are from the Year 3 maths challenge 2023 heats.</a:t>
            </a:r>
          </a:p>
          <a:p>
            <a:r>
              <a:rPr lang="en-GB" sz="2800" dirty="0"/>
              <a:t>Answers to the questions are below each slide in the notes.</a:t>
            </a:r>
          </a:p>
        </p:txBody>
      </p:sp>
    </p:spTree>
    <p:extLst>
      <p:ext uri="{BB962C8B-B14F-4D97-AF65-F5344CB8AC3E}">
        <p14:creationId xmlns:p14="http://schemas.microsoft.com/office/powerpoint/2010/main" val="425849106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1E4D4A4-B61F-1076-8023-B6E50B7185AC}"/>
              </a:ext>
            </a:extLst>
          </p:cNvPr>
          <p:cNvGrpSpPr/>
          <p:nvPr/>
        </p:nvGrpSpPr>
        <p:grpSpPr>
          <a:xfrm>
            <a:off x="3044901" y="2132856"/>
            <a:ext cx="6102198" cy="4332984"/>
            <a:chOff x="1952309" y="370257"/>
            <a:chExt cx="8287385" cy="588461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0816DB-7BE4-91FA-68B1-495877870807}"/>
                </a:ext>
              </a:extLst>
            </p:cNvPr>
            <p:cNvGrpSpPr/>
            <p:nvPr/>
          </p:nvGrpSpPr>
          <p:grpSpPr>
            <a:xfrm>
              <a:off x="1952309" y="1063309"/>
              <a:ext cx="8287385" cy="5191567"/>
              <a:chOff x="0" y="0"/>
              <a:chExt cx="8287717" cy="5191567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E9D1497-3119-0ECB-3AF3-4154E2B6C830}"/>
                  </a:ext>
                </a:extLst>
              </p:cNvPr>
              <p:cNvCxnSpPr/>
              <p:nvPr/>
            </p:nvCxnSpPr>
            <p:spPr>
              <a:xfrm>
                <a:off x="0" y="254442"/>
                <a:ext cx="828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C3A82AD-CC00-5D71-FEC0-F94756605E74}"/>
                  </a:ext>
                </a:extLst>
              </p:cNvPr>
              <p:cNvCxnSpPr/>
              <p:nvPr/>
            </p:nvCxnSpPr>
            <p:spPr>
              <a:xfrm flipH="1">
                <a:off x="8269357" y="238539"/>
                <a:ext cx="14400" cy="468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8FBD9C9-48AA-CAD0-46F3-2A12B52F2551}"/>
                  </a:ext>
                </a:extLst>
              </p:cNvPr>
              <p:cNvCxnSpPr/>
              <p:nvPr/>
            </p:nvCxnSpPr>
            <p:spPr>
              <a:xfrm>
                <a:off x="7952" y="4905955"/>
                <a:ext cx="827976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0202144-4986-B4EB-0A78-ECEDFFA96064}"/>
                  </a:ext>
                </a:extLst>
              </p:cNvPr>
              <p:cNvCxnSpPr/>
              <p:nvPr/>
            </p:nvCxnSpPr>
            <p:spPr>
              <a:xfrm flipH="1">
                <a:off x="15903" y="1311965"/>
                <a:ext cx="14400" cy="360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2EC77FF-9BD5-0D13-E1FB-B736B3A12E21}"/>
                  </a:ext>
                </a:extLst>
              </p:cNvPr>
              <p:cNvCxnSpPr/>
              <p:nvPr/>
            </p:nvCxnSpPr>
            <p:spPr>
              <a:xfrm>
                <a:off x="23854" y="1319916"/>
                <a:ext cx="720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D6748A8-0E58-9009-7F52-336B3BA81E20}"/>
                  </a:ext>
                </a:extLst>
              </p:cNvPr>
              <p:cNvCxnSpPr/>
              <p:nvPr/>
            </p:nvCxnSpPr>
            <p:spPr>
              <a:xfrm flipH="1">
                <a:off x="7211833" y="1319916"/>
                <a:ext cx="14400" cy="252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5D2AB36-CACC-C181-B259-FDF7D7A90722}"/>
                  </a:ext>
                </a:extLst>
              </p:cNvPr>
              <p:cNvCxnSpPr/>
              <p:nvPr/>
            </p:nvCxnSpPr>
            <p:spPr>
              <a:xfrm>
                <a:off x="1105232" y="3840480"/>
                <a:ext cx="612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E0B49B5-4B95-798C-6FF2-5DF4EC33EFDA}"/>
                  </a:ext>
                </a:extLst>
              </p:cNvPr>
              <p:cNvCxnSpPr/>
              <p:nvPr/>
            </p:nvCxnSpPr>
            <p:spPr>
              <a:xfrm flipH="1">
                <a:off x="1089329" y="2393342"/>
                <a:ext cx="14400" cy="144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5142AAE-4746-C3E4-2CA4-DD30F432D42E}"/>
                  </a:ext>
                </a:extLst>
              </p:cNvPr>
              <p:cNvCxnSpPr/>
              <p:nvPr/>
            </p:nvCxnSpPr>
            <p:spPr>
              <a:xfrm>
                <a:off x="1113183" y="2409245"/>
                <a:ext cx="504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B7F77EB-5C27-CD8D-95F6-4BD7CBC7FA79}"/>
                  </a:ext>
                </a:extLst>
              </p:cNvPr>
              <p:cNvCxnSpPr/>
              <p:nvPr/>
            </p:nvCxnSpPr>
            <p:spPr>
              <a:xfrm flipH="1">
                <a:off x="771277" y="0"/>
                <a:ext cx="4887" cy="5480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3DDAF25-87A0-C5E0-63C3-9B0E144EC93A}"/>
                  </a:ext>
                </a:extLst>
              </p:cNvPr>
              <p:cNvCxnSpPr/>
              <p:nvPr/>
            </p:nvCxnSpPr>
            <p:spPr>
              <a:xfrm flipH="1">
                <a:off x="6114553" y="4643562"/>
                <a:ext cx="4445" cy="5480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487E07F-4463-F319-6AF9-F208982608D2}"/>
                  </a:ext>
                </a:extLst>
              </p:cNvPr>
              <p:cNvCxnSpPr/>
              <p:nvPr/>
            </p:nvCxnSpPr>
            <p:spPr>
              <a:xfrm flipH="1">
                <a:off x="4341412" y="2162755"/>
                <a:ext cx="4445" cy="5480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1A156641-5072-EA99-D6C2-3E98A19AB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3331" y="370257"/>
              <a:ext cx="1605644" cy="542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GB" sz="3200" b="1"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316</a:t>
              </a:r>
              <a:endParaRPr lang="en-GB" sz="110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5AD57BA1-2154-AD2A-F9F5-97F1E7A27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1459" y="4966573"/>
              <a:ext cx="1547572" cy="4248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GB" sz="3200" b="1"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326</a:t>
              </a:r>
              <a:endParaRPr lang="en-GB" sz="320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FEAD9CD9-ACD5-D2D8-F76A-79F87F401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8974" y="2649133"/>
              <a:ext cx="1122045" cy="4978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GB" sz="3200" b="1"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GB" sz="140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itle 3">
            <a:extLst>
              <a:ext uri="{FF2B5EF4-FFF2-40B4-BE49-F238E27FC236}">
                <a16:creationId xmlns:a16="http://schemas.microsoft.com/office/drawing/2014/main" id="{CA4270E7-7AFB-E837-B0AB-4A6E58C449A7}"/>
              </a:ext>
            </a:extLst>
          </p:cNvPr>
          <p:cNvSpPr txBox="1">
            <a:spLocks/>
          </p:cNvSpPr>
          <p:nvPr/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r>
              <a:rPr lang="en-GB">
                <a:solidFill>
                  <a:schemeClr val="accent1"/>
                </a:solidFill>
              </a:rPr>
              <a:t>Round 2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3E639E9-D3EB-CC8D-40F1-81C4935E03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4951" y="1276032"/>
            <a:ext cx="11233247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What number is represented by ?</a:t>
            </a: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B33F33-BA32-44EA-8C51-92C3908AADEB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363895988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DD4770-9EBA-AD86-C4B2-24D725BF37A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262165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>
            <a:extLst>
              <a:ext uri="{FF2B5EF4-FFF2-40B4-BE49-F238E27FC236}">
                <a16:creationId xmlns:a16="http://schemas.microsoft.com/office/drawing/2014/main" id="{CA4270E7-7AFB-E837-B0AB-4A6E58C449A7}"/>
              </a:ext>
            </a:extLst>
          </p:cNvPr>
          <p:cNvSpPr txBox="1">
            <a:spLocks/>
          </p:cNvSpPr>
          <p:nvPr/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all" spc="0" normalizeH="0" baseline="0" noProof="0">
                <a:ln>
                  <a:noFill/>
                </a:ln>
                <a:solidFill>
                  <a:srgbClr val="2F8989"/>
                </a:solidFill>
                <a:effectLst/>
                <a:uLnTx/>
                <a:uFillTx/>
                <a:latin typeface="Nunito Sans" pitchFamily="2" charset="0"/>
              </a:rPr>
              <a:t>Round 2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3E639E9-D3EB-CC8D-40F1-81C4935E03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4951" y="1276032"/>
            <a:ext cx="11233247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Estimate the height of Big Ben’s clock tower.</a:t>
            </a: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B33F33-BA32-44EA-8C51-92C3908AADEB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70BD">
                    <a:lumMod val="75000"/>
                  </a:srgbClr>
                </a:solidFill>
                <a:effectLst/>
                <a:uLnTx/>
                <a:uFillTx/>
                <a:latin typeface="Nunito Sans"/>
                <a:ea typeface="Verdana" panose="020B0604030504040204" pitchFamily="34" charset="0"/>
                <a:cs typeface="Verdana" panose="020B0604030504040204" pitchFamily="34" charset="0"/>
              </a:rPr>
              <a:t>Question 4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111352-1566-6CA0-4D92-EED1D54F04AE}"/>
              </a:ext>
            </a:extLst>
          </p:cNvPr>
          <p:cNvGrpSpPr/>
          <p:nvPr/>
        </p:nvGrpSpPr>
        <p:grpSpPr>
          <a:xfrm>
            <a:off x="3503712" y="1915288"/>
            <a:ext cx="5184576" cy="3467669"/>
            <a:chOff x="3287688" y="2181574"/>
            <a:chExt cx="5184576" cy="3467669"/>
          </a:xfrm>
        </p:grpSpPr>
        <p:sp>
          <p:nvSpPr>
            <p:cNvPr id="26" name="Arrow: Up 25">
              <a:extLst>
                <a:ext uri="{FF2B5EF4-FFF2-40B4-BE49-F238E27FC236}">
                  <a16:creationId xmlns:a16="http://schemas.microsoft.com/office/drawing/2014/main" id="{EEA63144-7500-F7E7-6425-4C38DF3F7A4B}"/>
                </a:ext>
              </a:extLst>
            </p:cNvPr>
            <p:cNvSpPr/>
            <p:nvPr/>
          </p:nvSpPr>
          <p:spPr>
            <a:xfrm>
              <a:off x="3287688" y="2181574"/>
              <a:ext cx="1080120" cy="3456000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7" name="Arrow: Up 26">
              <a:extLst>
                <a:ext uri="{FF2B5EF4-FFF2-40B4-BE49-F238E27FC236}">
                  <a16:creationId xmlns:a16="http://schemas.microsoft.com/office/drawing/2014/main" id="{6314C4E9-F51B-035A-3AA7-6A8D2CCA599D}"/>
                </a:ext>
              </a:extLst>
            </p:cNvPr>
            <p:cNvSpPr/>
            <p:nvPr/>
          </p:nvSpPr>
          <p:spPr>
            <a:xfrm>
              <a:off x="5328000" y="3597243"/>
              <a:ext cx="1080120" cy="2052000"/>
            </a:xfrm>
            <a:prstGeom prst="up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Arrow: Up 27">
              <a:extLst>
                <a:ext uri="{FF2B5EF4-FFF2-40B4-BE49-F238E27FC236}">
                  <a16:creationId xmlns:a16="http://schemas.microsoft.com/office/drawing/2014/main" id="{2688D372-210F-B1A0-C868-76F866EC73B0}"/>
                </a:ext>
              </a:extLst>
            </p:cNvPr>
            <p:cNvSpPr/>
            <p:nvPr/>
          </p:nvSpPr>
          <p:spPr>
            <a:xfrm>
              <a:off x="7392144" y="4665574"/>
              <a:ext cx="1080120" cy="972000"/>
            </a:xfrm>
            <a:prstGeom prst="up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572C188-87CD-BDDB-7D0B-CC087D89ECBB}"/>
              </a:ext>
            </a:extLst>
          </p:cNvPr>
          <p:cNvSpPr txBox="1"/>
          <p:nvPr/>
        </p:nvSpPr>
        <p:spPr>
          <a:xfrm>
            <a:off x="3373052" y="5594576"/>
            <a:ext cx="1442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Big Ben’s clock tower</a:t>
            </a:r>
          </a:p>
          <a:p>
            <a:pPr algn="ctr"/>
            <a:r>
              <a:rPr lang="en-GB" b="1"/>
              <a:t>London, UK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95125-3E63-2103-7044-628B43C3D38D}"/>
              </a:ext>
            </a:extLst>
          </p:cNvPr>
          <p:cNvSpPr txBox="1"/>
          <p:nvPr/>
        </p:nvSpPr>
        <p:spPr>
          <a:xfrm>
            <a:off x="5173659" y="5733075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Leaning Tower of Pisa, Italy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4E8534-09F3-0FF6-8840-79191983D4E7}"/>
              </a:ext>
            </a:extLst>
          </p:cNvPr>
          <p:cNvSpPr txBox="1"/>
          <p:nvPr/>
        </p:nvSpPr>
        <p:spPr>
          <a:xfrm>
            <a:off x="7223895" y="5469710"/>
            <a:ext cx="183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err="1"/>
              <a:t>Suurhusen</a:t>
            </a:r>
            <a:r>
              <a:rPr lang="en-GB" b="1"/>
              <a:t> Tower, Germany (27m)</a:t>
            </a:r>
          </a:p>
        </p:txBody>
      </p:sp>
    </p:spTree>
    <p:extLst>
      <p:ext uri="{BB962C8B-B14F-4D97-AF65-F5344CB8AC3E}">
        <p14:creationId xmlns:p14="http://schemas.microsoft.com/office/powerpoint/2010/main" val="375759184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DD4770-9EBA-AD86-C4B2-24D725BF37A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6883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1"/>
                </a:solidFill>
              </a:rPr>
              <a:t>Round 2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8021" y="1628800"/>
            <a:ext cx="10955957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Here is a picture of an ice cream.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It will appear, disappear and then re-appear.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To the nearest second, estimate for how long it disappears.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5</a:t>
            </a:r>
          </a:p>
        </p:txBody>
      </p:sp>
      <p:pic>
        <p:nvPicPr>
          <p:cNvPr id="3" name="Picture 2" descr="Chart, funnel chart&#10;&#10;Description automatically generated">
            <a:extLst>
              <a:ext uri="{FF2B5EF4-FFF2-40B4-BE49-F238E27FC236}">
                <a16:creationId xmlns:a16="http://schemas.microsoft.com/office/drawing/2014/main" id="{D32E81BA-5D63-6E77-FF32-A5A975F4F7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2" t="35326"/>
          <a:stretch/>
        </p:blipFill>
        <p:spPr>
          <a:xfrm>
            <a:off x="5771964" y="2234670"/>
            <a:ext cx="648072" cy="11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7037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8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2000"/>
    </mc:Choice>
    <mc:Fallback xmlns="">
      <p:transition advClick="0" advTm="3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funnel chart&#10;&#10;Description automatically generated">
            <a:extLst>
              <a:ext uri="{FF2B5EF4-FFF2-40B4-BE49-F238E27FC236}">
                <a16:creationId xmlns:a16="http://schemas.microsoft.com/office/drawing/2014/main" id="{395F52C7-5044-0740-591C-A9AF502A6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2" t="35326"/>
          <a:stretch/>
        </p:blipFill>
        <p:spPr>
          <a:xfrm>
            <a:off x="4664841" y="692696"/>
            <a:ext cx="2862318" cy="52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2000"/>
    </mc:Choice>
    <mc:Fallback xmlns="">
      <p:transition advClick="0" advTm="3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8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2000"/>
    </mc:Choice>
    <mc:Fallback xmlns="">
      <p:transition advClick="0" advTm="32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funnel chart&#10;&#10;Description automatically generated">
            <a:extLst>
              <a:ext uri="{FF2B5EF4-FFF2-40B4-BE49-F238E27FC236}">
                <a16:creationId xmlns:a16="http://schemas.microsoft.com/office/drawing/2014/main" id="{395F52C7-5044-0740-591C-A9AF502A6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2" t="35326"/>
          <a:stretch/>
        </p:blipFill>
        <p:spPr>
          <a:xfrm>
            <a:off x="4664841" y="692696"/>
            <a:ext cx="2862318" cy="52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2000"/>
    </mc:Choice>
    <mc:Fallback xmlns="">
      <p:transition advClick="0" advTm="32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B3FC-DFFC-D4F4-A9B6-2074F33C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2853000"/>
            <a:ext cx="9000000" cy="1152000"/>
          </a:xfrm>
        </p:spPr>
        <p:txBody>
          <a:bodyPr/>
          <a:lstStyle/>
          <a:p>
            <a:pPr algn="ctr"/>
            <a:r>
              <a:rPr lang="en-GB"/>
              <a:t>End of round 2</a:t>
            </a:r>
          </a:p>
        </p:txBody>
      </p:sp>
    </p:spTree>
    <p:extLst>
      <p:ext uri="{BB962C8B-B14F-4D97-AF65-F5344CB8AC3E}">
        <p14:creationId xmlns:p14="http://schemas.microsoft.com/office/powerpoint/2010/main" val="103893409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800" b="1">
                <a:solidFill>
                  <a:schemeClr val="tx2"/>
                </a:solidFill>
              </a:rPr>
              <a:t>GENERAL MATHEMATICS 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>
                <a:solidFill>
                  <a:schemeClr val="accent3"/>
                </a:solidFill>
              </a:rPr>
              <a:t>Round 1</a:t>
            </a:r>
          </a:p>
        </p:txBody>
      </p:sp>
    </p:spTree>
    <p:extLst>
      <p:ext uri="{BB962C8B-B14F-4D97-AF65-F5344CB8AC3E}">
        <p14:creationId xmlns:p14="http://schemas.microsoft.com/office/powerpoint/2010/main" val="2099947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800" b="1">
                <a:solidFill>
                  <a:schemeClr val="tx2"/>
                </a:solidFill>
              </a:rPr>
              <a:t>SPOT THAT SHAPE!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>
                <a:solidFill>
                  <a:schemeClr val="accent3"/>
                </a:solidFill>
              </a:rPr>
              <a:t>Round 3</a:t>
            </a:r>
          </a:p>
        </p:txBody>
      </p:sp>
    </p:spTree>
    <p:extLst>
      <p:ext uri="{BB962C8B-B14F-4D97-AF65-F5344CB8AC3E}">
        <p14:creationId xmlns:p14="http://schemas.microsoft.com/office/powerpoint/2010/main" val="62935336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947539-CF09-9F20-2589-727D5AABC2E3}"/>
              </a:ext>
            </a:extLst>
          </p:cNvPr>
          <p:cNvSpPr txBox="1"/>
          <p:nvPr/>
        </p:nvSpPr>
        <p:spPr>
          <a:xfrm>
            <a:off x="685800" y="1019175"/>
            <a:ext cx="102108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0" u="none" strike="noStrike" baseline="0" dirty="0">
                <a:solidFill>
                  <a:srgbClr val="E47452"/>
                </a:solidFill>
                <a:latin typeface="NunitoSans-ExtraBold"/>
              </a:rPr>
              <a:t>The pre-round: ‘Spot the Shape’ </a:t>
            </a:r>
          </a:p>
          <a:p>
            <a:pPr algn="l"/>
            <a:endParaRPr lang="en-GB" sz="2200" b="1" i="0" u="none" strike="noStrike" baseline="0" dirty="0">
              <a:solidFill>
                <a:srgbClr val="E47452"/>
              </a:solidFill>
              <a:latin typeface="NunitoSans-ExtraBold"/>
            </a:endParaRPr>
          </a:p>
          <a:p>
            <a:pPr algn="l"/>
            <a:r>
              <a:rPr lang="en-GB" sz="2000" b="0" i="0" u="none" strike="noStrike" baseline="0" dirty="0">
                <a:solidFill>
                  <a:srgbClr val="F2BAA9"/>
                </a:solidFill>
                <a:latin typeface="Nunito" pitchFamily="2" charset="0"/>
              </a:rPr>
              <a:t>•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Nunito" pitchFamily="2" charset="0"/>
              </a:rPr>
              <a:t>There is one round for pupils to complete before the final. This is the ‘Spot the Shape’ round.</a:t>
            </a:r>
            <a:endParaRPr lang="en-GB" sz="2000" dirty="0">
              <a:solidFill>
                <a:srgbClr val="000000"/>
              </a:solidFill>
              <a:latin typeface="Nunito" pitchFamily="2" charset="0"/>
            </a:endParaRPr>
          </a:p>
          <a:p>
            <a:pPr algn="l"/>
            <a:endParaRPr lang="en-GB" sz="2000" b="0" i="0" u="none" strike="noStrike" baseline="0" dirty="0">
              <a:solidFill>
                <a:srgbClr val="000000"/>
              </a:solidFill>
              <a:latin typeface="Nunito" pitchFamily="2" charset="0"/>
            </a:endParaRPr>
          </a:p>
          <a:p>
            <a:pPr algn="l"/>
            <a:r>
              <a:rPr lang="en-GB" sz="2000" b="0" i="0" u="none" strike="noStrike" baseline="0" dirty="0">
                <a:solidFill>
                  <a:srgbClr val="F2BAA9"/>
                </a:solidFill>
                <a:latin typeface="Nunito" pitchFamily="2" charset="0"/>
              </a:rPr>
              <a:t>•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Nunito" pitchFamily="2" charset="0"/>
              </a:rPr>
              <a:t> 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Nunito" pitchFamily="2" charset="0"/>
              </a:rPr>
              <a:t>There is no time limit </a:t>
            </a:r>
            <a:r>
              <a:rPr lang="en-GB" sz="2000" b="1" dirty="0">
                <a:solidFill>
                  <a:srgbClr val="000000"/>
                </a:solidFill>
                <a:latin typeface="Nunito" pitchFamily="2" charset="0"/>
              </a:rPr>
              <a:t>for this question.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Nunito" pitchFamily="2" charset="0"/>
              </a:rPr>
              <a:t>We anticipate that it will take around 15 minutes to complete.</a:t>
            </a:r>
          </a:p>
          <a:p>
            <a:pPr algn="l"/>
            <a:endParaRPr lang="en-GB" sz="2000" b="0" i="0" u="none" strike="noStrike" baseline="0" dirty="0">
              <a:solidFill>
                <a:srgbClr val="F2BAA9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70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Spot that shape!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How many squares are in the picture?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EB386B-CF81-6599-9EFC-BDBB3CD31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26089"/>
              </p:ext>
            </p:extLst>
          </p:nvPr>
        </p:nvGraphicFramePr>
        <p:xfrm>
          <a:off x="4296000" y="2636912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1698703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99567889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09317153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76708786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6646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6159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29899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45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52513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Spot that shape!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01467" y="197684"/>
            <a:ext cx="4562165" cy="1092436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How many squares are in the picture?</a:t>
            </a:r>
          </a:p>
          <a:p>
            <a:pPr marL="0" indent="0">
              <a:buNone/>
            </a:pPr>
            <a:r>
              <a:rPr lang="en-GB" b="1"/>
              <a:t>There are 30 squares in the picture.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2ED518-EE9A-BAB9-8722-2B326B10C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48962"/>
              </p:ext>
            </p:extLst>
          </p:nvPr>
        </p:nvGraphicFramePr>
        <p:xfrm>
          <a:off x="3162235" y="2088316"/>
          <a:ext cx="144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69870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9567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931715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670878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664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615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298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452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BBB67F4-BAFF-7A17-4482-3E64B6DE613C}"/>
              </a:ext>
            </a:extLst>
          </p:cNvPr>
          <p:cNvSpPr txBox="1"/>
          <p:nvPr/>
        </p:nvSpPr>
        <p:spPr>
          <a:xfrm>
            <a:off x="3043024" y="3678685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16  1x1 squares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FEE748-9F00-376D-4B51-663130BA9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85857"/>
              </p:ext>
            </p:extLst>
          </p:nvPr>
        </p:nvGraphicFramePr>
        <p:xfrm>
          <a:off x="1387902" y="4233506"/>
          <a:ext cx="144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69870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9567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931715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670878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664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615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298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4522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1E96606-B7BA-F8E1-8948-7686D03F8F50}"/>
              </a:ext>
            </a:extLst>
          </p:cNvPr>
          <p:cNvSpPr/>
          <p:nvPr/>
        </p:nvSpPr>
        <p:spPr>
          <a:xfrm>
            <a:off x="1393616" y="4251480"/>
            <a:ext cx="720080" cy="691354"/>
          </a:xfrm>
          <a:prstGeom prst="rect">
            <a:avLst/>
          </a:prstGeom>
          <a:solidFill>
            <a:srgbClr val="E2BAF8">
              <a:alpha val="50196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F53926-67E8-E626-9EE0-E52F2EC41091}"/>
              </a:ext>
            </a:extLst>
          </p:cNvPr>
          <p:cNvSpPr/>
          <p:nvPr/>
        </p:nvSpPr>
        <p:spPr>
          <a:xfrm>
            <a:off x="1753656" y="4256895"/>
            <a:ext cx="720080" cy="691354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A6554-32DA-096C-D267-FFBBB7D7A4A1}"/>
              </a:ext>
            </a:extLst>
          </p:cNvPr>
          <p:cNvSpPr/>
          <p:nvPr/>
        </p:nvSpPr>
        <p:spPr>
          <a:xfrm>
            <a:off x="2120591" y="4251480"/>
            <a:ext cx="720080" cy="691354"/>
          </a:xfrm>
          <a:prstGeom prst="rect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B2DAD1-0ADD-9B9A-F2C6-052E112A7D8C}"/>
              </a:ext>
            </a:extLst>
          </p:cNvPr>
          <p:cNvSpPr/>
          <p:nvPr/>
        </p:nvSpPr>
        <p:spPr>
          <a:xfrm>
            <a:off x="3169130" y="2095892"/>
            <a:ext cx="353145" cy="365587"/>
          </a:xfrm>
          <a:prstGeom prst="rect">
            <a:avLst/>
          </a:prstGeom>
          <a:solidFill>
            <a:srgbClr val="E2BAF8">
              <a:alpha val="50196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4E7E42-DC0E-28C3-11FF-64435BB17A11}"/>
              </a:ext>
            </a:extLst>
          </p:cNvPr>
          <p:cNvSpPr/>
          <p:nvPr/>
        </p:nvSpPr>
        <p:spPr>
          <a:xfrm>
            <a:off x="3522275" y="2100548"/>
            <a:ext cx="366935" cy="360931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3B6F4C-71FC-ADCA-3D4A-282373C784A7}"/>
              </a:ext>
            </a:extLst>
          </p:cNvPr>
          <p:cNvSpPr/>
          <p:nvPr/>
        </p:nvSpPr>
        <p:spPr>
          <a:xfrm>
            <a:off x="3882235" y="2092147"/>
            <a:ext cx="360120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49A72A-F610-5026-7D33-5586AAF2BCFC}"/>
              </a:ext>
            </a:extLst>
          </p:cNvPr>
          <p:cNvSpPr txBox="1"/>
          <p:nvPr/>
        </p:nvSpPr>
        <p:spPr>
          <a:xfrm>
            <a:off x="3010606" y="5801569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9  2x2 squares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A8B413E-6E7C-D72C-BFD2-6E3A9095A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327271"/>
              </p:ext>
            </p:extLst>
          </p:nvPr>
        </p:nvGraphicFramePr>
        <p:xfrm>
          <a:off x="7483976" y="2034316"/>
          <a:ext cx="144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69870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9567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931715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670878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664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615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298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45222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4BF60E1F-6E1B-6E39-CF81-3184AD5D226F}"/>
              </a:ext>
            </a:extLst>
          </p:cNvPr>
          <p:cNvSpPr/>
          <p:nvPr/>
        </p:nvSpPr>
        <p:spPr>
          <a:xfrm>
            <a:off x="7496584" y="2058214"/>
            <a:ext cx="1073225" cy="1079102"/>
          </a:xfrm>
          <a:prstGeom prst="rect">
            <a:avLst/>
          </a:prstGeom>
          <a:solidFill>
            <a:srgbClr val="E2BAF8">
              <a:alpha val="50196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7AF64A-09E2-FDA0-5E33-19D51BD6BAC5}"/>
              </a:ext>
            </a:extLst>
          </p:cNvPr>
          <p:cNvSpPr/>
          <p:nvPr/>
        </p:nvSpPr>
        <p:spPr>
          <a:xfrm>
            <a:off x="7843936" y="2051398"/>
            <a:ext cx="1073224" cy="1085917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F03EA9-086C-2F6C-6E07-3A43CE0D60C9}"/>
              </a:ext>
            </a:extLst>
          </p:cNvPr>
          <p:cNvSpPr txBox="1"/>
          <p:nvPr/>
        </p:nvSpPr>
        <p:spPr>
          <a:xfrm>
            <a:off x="8203976" y="3693464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4  3x3 squares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F3D1167-C73D-5C22-6EED-65DB205A4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432202"/>
              </p:ext>
            </p:extLst>
          </p:nvPr>
        </p:nvGraphicFramePr>
        <p:xfrm>
          <a:off x="8390580" y="4274271"/>
          <a:ext cx="144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69870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9567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931715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670878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664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615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298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45222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BAAC55D6-FFB3-57BB-9704-D942592A7CA6}"/>
              </a:ext>
            </a:extLst>
          </p:cNvPr>
          <p:cNvSpPr/>
          <p:nvPr/>
        </p:nvSpPr>
        <p:spPr>
          <a:xfrm>
            <a:off x="8405609" y="4258904"/>
            <a:ext cx="1447004" cy="1463040"/>
          </a:xfrm>
          <a:prstGeom prst="rect">
            <a:avLst/>
          </a:prstGeom>
          <a:solidFill>
            <a:srgbClr val="E2BAF8">
              <a:alpha val="50196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859570-71B2-4065-73CA-895E5C0BA84E}"/>
              </a:ext>
            </a:extLst>
          </p:cNvPr>
          <p:cNvSpPr txBox="1"/>
          <p:nvPr/>
        </p:nvSpPr>
        <p:spPr>
          <a:xfrm>
            <a:off x="8320591" y="5841907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1  4x4 square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475573-9461-DDD6-BEE4-13DEDADD8B86}"/>
              </a:ext>
            </a:extLst>
          </p:cNvPr>
          <p:cNvSpPr/>
          <p:nvPr/>
        </p:nvSpPr>
        <p:spPr>
          <a:xfrm>
            <a:off x="4250590" y="2095892"/>
            <a:ext cx="353145" cy="365587"/>
          </a:xfrm>
          <a:prstGeom prst="rect">
            <a:avLst/>
          </a:prstGeom>
          <a:solidFill>
            <a:srgbClr val="E2BAF8">
              <a:alpha val="50196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9EDD0F-1E02-AE3A-BBBF-52D400F72FF4}"/>
              </a:ext>
            </a:extLst>
          </p:cNvPr>
          <p:cNvSpPr/>
          <p:nvPr/>
        </p:nvSpPr>
        <p:spPr>
          <a:xfrm>
            <a:off x="3885722" y="2481509"/>
            <a:ext cx="353145" cy="365587"/>
          </a:xfrm>
          <a:prstGeom prst="rect">
            <a:avLst/>
          </a:prstGeom>
          <a:solidFill>
            <a:srgbClr val="E2BAF8">
              <a:alpha val="50196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D5CC22-BE9C-AFDE-0762-CEE46B49DD75}"/>
              </a:ext>
            </a:extLst>
          </p:cNvPr>
          <p:cNvSpPr/>
          <p:nvPr/>
        </p:nvSpPr>
        <p:spPr>
          <a:xfrm>
            <a:off x="3519808" y="2809192"/>
            <a:ext cx="353145" cy="365587"/>
          </a:xfrm>
          <a:prstGeom prst="rect">
            <a:avLst/>
          </a:prstGeom>
          <a:solidFill>
            <a:srgbClr val="E2BAF8">
              <a:alpha val="50196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0343D3-5290-2916-84A2-8CB94AC8A196}"/>
              </a:ext>
            </a:extLst>
          </p:cNvPr>
          <p:cNvSpPr/>
          <p:nvPr/>
        </p:nvSpPr>
        <p:spPr>
          <a:xfrm>
            <a:off x="3162235" y="3181277"/>
            <a:ext cx="353145" cy="365587"/>
          </a:xfrm>
          <a:prstGeom prst="rect">
            <a:avLst/>
          </a:prstGeom>
          <a:solidFill>
            <a:srgbClr val="E2BAF8">
              <a:alpha val="50196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8DA7C6-F207-BA56-8998-6172FE9C4E62}"/>
              </a:ext>
            </a:extLst>
          </p:cNvPr>
          <p:cNvSpPr/>
          <p:nvPr/>
        </p:nvSpPr>
        <p:spPr>
          <a:xfrm>
            <a:off x="4236683" y="3174818"/>
            <a:ext cx="353145" cy="365587"/>
          </a:xfrm>
          <a:prstGeom prst="rect">
            <a:avLst/>
          </a:prstGeom>
          <a:solidFill>
            <a:srgbClr val="E2BAF8">
              <a:alpha val="50196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F272B1-0F1D-5C15-2C17-C23800533B46}"/>
              </a:ext>
            </a:extLst>
          </p:cNvPr>
          <p:cNvSpPr/>
          <p:nvPr/>
        </p:nvSpPr>
        <p:spPr>
          <a:xfrm>
            <a:off x="3156078" y="2483836"/>
            <a:ext cx="366935" cy="360931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5FAA0B-64A6-EDD4-5A00-39AE3C1C1B17}"/>
              </a:ext>
            </a:extLst>
          </p:cNvPr>
          <p:cNvSpPr/>
          <p:nvPr/>
        </p:nvSpPr>
        <p:spPr>
          <a:xfrm>
            <a:off x="4254697" y="2492664"/>
            <a:ext cx="366935" cy="360931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053E02-B2DB-074F-1B88-B3CCB13A91DF}"/>
              </a:ext>
            </a:extLst>
          </p:cNvPr>
          <p:cNvSpPr/>
          <p:nvPr/>
        </p:nvSpPr>
        <p:spPr>
          <a:xfrm>
            <a:off x="3885722" y="2825893"/>
            <a:ext cx="366935" cy="360931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45DBC2-E264-6149-2D5F-50559B464C89}"/>
              </a:ext>
            </a:extLst>
          </p:cNvPr>
          <p:cNvSpPr/>
          <p:nvPr/>
        </p:nvSpPr>
        <p:spPr>
          <a:xfrm>
            <a:off x="3522275" y="3182602"/>
            <a:ext cx="366935" cy="360931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BF74D8-9380-E866-81B6-E13ED8C1E046}"/>
              </a:ext>
            </a:extLst>
          </p:cNvPr>
          <p:cNvSpPr/>
          <p:nvPr/>
        </p:nvSpPr>
        <p:spPr>
          <a:xfrm>
            <a:off x="3531556" y="2466744"/>
            <a:ext cx="360120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9FB732F-13BE-E8E8-11A7-C08EED8B2B6D}"/>
              </a:ext>
            </a:extLst>
          </p:cNvPr>
          <p:cNvSpPr/>
          <p:nvPr/>
        </p:nvSpPr>
        <p:spPr>
          <a:xfrm>
            <a:off x="3166028" y="2823198"/>
            <a:ext cx="360120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DB9CBF-0F38-3BF0-446F-608207868967}"/>
              </a:ext>
            </a:extLst>
          </p:cNvPr>
          <p:cNvSpPr/>
          <p:nvPr/>
        </p:nvSpPr>
        <p:spPr>
          <a:xfrm>
            <a:off x="4242355" y="2826784"/>
            <a:ext cx="360120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E2C062-CD12-E9B2-6DA2-F4B3E20D0369}"/>
              </a:ext>
            </a:extLst>
          </p:cNvPr>
          <p:cNvSpPr/>
          <p:nvPr/>
        </p:nvSpPr>
        <p:spPr>
          <a:xfrm>
            <a:off x="3866770" y="3177532"/>
            <a:ext cx="360120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686DB5D2-5586-D436-6DB2-F563477DD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866733"/>
              </p:ext>
            </p:extLst>
          </p:nvPr>
        </p:nvGraphicFramePr>
        <p:xfrm>
          <a:off x="3154315" y="4233506"/>
          <a:ext cx="144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69870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9567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931715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670878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664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615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298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45222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202037F9-74F9-1F96-01CB-3C70F49BE78E}"/>
              </a:ext>
            </a:extLst>
          </p:cNvPr>
          <p:cNvSpPr/>
          <p:nvPr/>
        </p:nvSpPr>
        <p:spPr>
          <a:xfrm>
            <a:off x="3159868" y="4617076"/>
            <a:ext cx="720080" cy="691354"/>
          </a:xfrm>
          <a:prstGeom prst="rect">
            <a:avLst/>
          </a:prstGeom>
          <a:solidFill>
            <a:srgbClr val="E2BAF8">
              <a:alpha val="50196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F37A3E-F50D-C2FE-49BA-473928F07B64}"/>
              </a:ext>
            </a:extLst>
          </p:cNvPr>
          <p:cNvSpPr/>
          <p:nvPr/>
        </p:nvSpPr>
        <p:spPr>
          <a:xfrm>
            <a:off x="3519908" y="4622491"/>
            <a:ext cx="720080" cy="691354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12288A-9432-5BBB-DEFA-E18015DBD990}"/>
              </a:ext>
            </a:extLst>
          </p:cNvPr>
          <p:cNvSpPr/>
          <p:nvPr/>
        </p:nvSpPr>
        <p:spPr>
          <a:xfrm>
            <a:off x="3886843" y="4617076"/>
            <a:ext cx="720080" cy="691354"/>
          </a:xfrm>
          <a:prstGeom prst="rect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6595D95-43E4-098E-4901-DCF3B64E4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687861"/>
              </p:ext>
            </p:extLst>
          </p:nvPr>
        </p:nvGraphicFramePr>
        <p:xfrm>
          <a:off x="4954275" y="4251480"/>
          <a:ext cx="144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69870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9567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931715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670878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664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615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298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45222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EFDE1BC2-3706-51AF-ED88-33EC5C38EB27}"/>
              </a:ext>
            </a:extLst>
          </p:cNvPr>
          <p:cNvSpPr/>
          <p:nvPr/>
        </p:nvSpPr>
        <p:spPr>
          <a:xfrm>
            <a:off x="4947181" y="5000427"/>
            <a:ext cx="720080" cy="691354"/>
          </a:xfrm>
          <a:prstGeom prst="rect">
            <a:avLst/>
          </a:prstGeom>
          <a:solidFill>
            <a:srgbClr val="E2BAF8">
              <a:alpha val="50196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47DA171-3E94-4EE0-6C80-90CDBD67EAE9}"/>
              </a:ext>
            </a:extLst>
          </p:cNvPr>
          <p:cNvSpPr/>
          <p:nvPr/>
        </p:nvSpPr>
        <p:spPr>
          <a:xfrm>
            <a:off x="5307221" y="5005842"/>
            <a:ext cx="720080" cy="691354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8A104C-97C9-6650-C656-196985D46CBD}"/>
              </a:ext>
            </a:extLst>
          </p:cNvPr>
          <p:cNvSpPr/>
          <p:nvPr/>
        </p:nvSpPr>
        <p:spPr>
          <a:xfrm>
            <a:off x="5674156" y="5000427"/>
            <a:ext cx="720080" cy="691354"/>
          </a:xfrm>
          <a:prstGeom prst="rect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6D220DCB-FA21-E75C-005C-74FF9E75C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9368"/>
              </p:ext>
            </p:extLst>
          </p:nvPr>
        </p:nvGraphicFramePr>
        <p:xfrm>
          <a:off x="9264512" y="2034316"/>
          <a:ext cx="144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69870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9567889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0931715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670878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664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615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298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45222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56028F46-FB7D-89F9-0F5D-694CBF9D6293}"/>
              </a:ext>
            </a:extLst>
          </p:cNvPr>
          <p:cNvSpPr/>
          <p:nvPr/>
        </p:nvSpPr>
        <p:spPr>
          <a:xfrm>
            <a:off x="9277120" y="2421906"/>
            <a:ext cx="1073225" cy="1079102"/>
          </a:xfrm>
          <a:prstGeom prst="rect">
            <a:avLst/>
          </a:prstGeom>
          <a:solidFill>
            <a:srgbClr val="E2BAF8">
              <a:alpha val="50196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DBDAF56-1E32-4D52-9BF2-A06244983C86}"/>
              </a:ext>
            </a:extLst>
          </p:cNvPr>
          <p:cNvSpPr/>
          <p:nvPr/>
        </p:nvSpPr>
        <p:spPr>
          <a:xfrm>
            <a:off x="9624472" y="2415090"/>
            <a:ext cx="1073224" cy="1085917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44751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B3FC-DFFC-D4F4-A9B6-2074F33C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2853000"/>
            <a:ext cx="9000000" cy="1152000"/>
          </a:xfrm>
        </p:spPr>
        <p:txBody>
          <a:bodyPr/>
          <a:lstStyle/>
          <a:p>
            <a:pPr algn="ctr"/>
            <a:r>
              <a:rPr lang="en-GB"/>
              <a:t>End of round 3</a:t>
            </a:r>
          </a:p>
        </p:txBody>
      </p:sp>
    </p:spTree>
    <p:extLst>
      <p:ext uri="{BB962C8B-B14F-4D97-AF65-F5344CB8AC3E}">
        <p14:creationId xmlns:p14="http://schemas.microsoft.com/office/powerpoint/2010/main" val="1095523810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800" b="1">
                <a:solidFill>
                  <a:schemeClr val="tx2"/>
                </a:solidFill>
              </a:rPr>
              <a:t>GENERAL MATHEMATICS 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>
                <a:solidFill>
                  <a:schemeClr val="accent1"/>
                </a:solidFill>
              </a:rPr>
              <a:t>Round 4</a:t>
            </a:r>
          </a:p>
        </p:txBody>
      </p:sp>
    </p:spTree>
    <p:extLst>
      <p:ext uri="{BB962C8B-B14F-4D97-AF65-F5344CB8AC3E}">
        <p14:creationId xmlns:p14="http://schemas.microsoft.com/office/powerpoint/2010/main" val="40502999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1"/>
                </a:solidFill>
              </a:rPr>
              <a:t>Round 4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376" y="1539000"/>
            <a:ext cx="11233247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Arrange the fraction cards in increasing order, starting with the smallest. 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Write the </a:t>
            </a:r>
            <a:r>
              <a:rPr lang="en-GB" sz="3200" b="1">
                <a:latin typeface="Nunito Sans" pitchFamily="2" charset="0"/>
                <a:ea typeface="Verdana" panose="020B0604030504040204" pitchFamily="34" charset="0"/>
              </a:rPr>
              <a:t>letters</a:t>
            </a: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of the cards in order, e.g., ABCD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70BD">
                    <a:lumMod val="75000"/>
                  </a:srgbClr>
                </a:solidFill>
                <a:effectLst/>
                <a:uLnTx/>
                <a:uFillTx/>
                <a:latin typeface="Nunito Sans"/>
                <a:ea typeface="Verdana" panose="020B0604030504040204" pitchFamily="34" charset="0"/>
                <a:cs typeface="Verdana" panose="020B0604030504040204" pitchFamily="34" charset="0"/>
              </a:rPr>
              <a:t>Question 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935D880-8D6F-989C-4DBC-89480BE4FF75}"/>
              </a:ext>
            </a:extLst>
          </p:cNvPr>
          <p:cNvGrpSpPr/>
          <p:nvPr/>
        </p:nvGrpSpPr>
        <p:grpSpPr>
          <a:xfrm>
            <a:off x="3349304" y="2711597"/>
            <a:ext cx="5493390" cy="2141423"/>
            <a:chOff x="2351584" y="2691000"/>
            <a:chExt cx="5493390" cy="21414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35122F4-83EC-081C-DA99-AB0E4B6975E4}"/>
                </a:ext>
              </a:extLst>
            </p:cNvPr>
            <p:cNvGrpSpPr/>
            <p:nvPr/>
          </p:nvGrpSpPr>
          <p:grpSpPr>
            <a:xfrm>
              <a:off x="2351584" y="2691000"/>
              <a:ext cx="954540" cy="2123503"/>
              <a:chOff x="3049152" y="1566962"/>
              <a:chExt cx="954540" cy="2123503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0F3DACA-C8E8-4075-F8CA-E4945C8F4EC3}"/>
                  </a:ext>
                </a:extLst>
              </p:cNvPr>
              <p:cNvGrpSpPr/>
              <p:nvPr/>
            </p:nvGrpSpPr>
            <p:grpSpPr>
              <a:xfrm>
                <a:off x="3254479" y="2348256"/>
                <a:ext cx="540000" cy="1201857"/>
                <a:chOff x="3175820" y="2104103"/>
                <a:chExt cx="540000" cy="1201857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40C5A70-4DDB-442A-1ED3-7643B6CB85FF}"/>
                    </a:ext>
                  </a:extLst>
                </p:cNvPr>
                <p:cNvSpPr txBox="1"/>
                <p:nvPr/>
              </p:nvSpPr>
              <p:spPr>
                <a:xfrm>
                  <a:off x="3215148" y="2104103"/>
                  <a:ext cx="47801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600">
                      <a:latin typeface="Verdana" panose="020B0604030504040204" pitchFamily="34" charset="0"/>
                      <a:ea typeface="Verdana" panose="020B0604030504040204" pitchFamily="34" charset="0"/>
                    </a:rPr>
                    <a:t>7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0F98988-FD58-B243-2155-1FA21E60C344}"/>
                    </a:ext>
                  </a:extLst>
                </p:cNvPr>
                <p:cNvSpPr txBox="1"/>
                <p:nvPr/>
              </p:nvSpPr>
              <p:spPr>
                <a:xfrm>
                  <a:off x="3209423" y="2659629"/>
                  <a:ext cx="47801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600">
                      <a:latin typeface="Verdana" panose="020B0604030504040204" pitchFamily="34" charset="0"/>
                      <a:ea typeface="Verdana" panose="020B0604030504040204" pitchFamily="34" charset="0"/>
                    </a:rPr>
                    <a:t>8</a:t>
                  </a:r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A73F7C5-027C-CE2A-37BB-FEE8C397769C}"/>
                    </a:ext>
                  </a:extLst>
                </p:cNvPr>
                <p:cNvCxnSpPr/>
                <p:nvPr/>
              </p:nvCxnSpPr>
              <p:spPr>
                <a:xfrm flipV="1">
                  <a:off x="3175820" y="2713702"/>
                  <a:ext cx="540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74CDA894-4689-CFC8-9120-B60D05FB863F}"/>
                  </a:ext>
                </a:extLst>
              </p:cNvPr>
              <p:cNvGrpSpPr/>
              <p:nvPr/>
            </p:nvGrpSpPr>
            <p:grpSpPr>
              <a:xfrm>
                <a:off x="3049152" y="1566962"/>
                <a:ext cx="954540" cy="2123503"/>
                <a:chOff x="3049152" y="1566962"/>
                <a:chExt cx="954540" cy="212350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45356B8-5A8E-AF12-2C88-E2B069D5ED2A}"/>
                    </a:ext>
                  </a:extLst>
                </p:cNvPr>
                <p:cNvSpPr/>
                <p:nvPr/>
              </p:nvSpPr>
              <p:spPr>
                <a:xfrm>
                  <a:off x="3049152" y="2239717"/>
                  <a:ext cx="954540" cy="1450748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05C2F9B-C6A0-D506-74DF-7D3850F68903}"/>
                    </a:ext>
                  </a:extLst>
                </p:cNvPr>
                <p:cNvSpPr txBox="1"/>
                <p:nvPr/>
              </p:nvSpPr>
              <p:spPr>
                <a:xfrm>
                  <a:off x="3233373" y="1566962"/>
                  <a:ext cx="58221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4000" b="1">
                      <a:solidFill>
                        <a:srgbClr val="0000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A</a:t>
                  </a: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0AEB12E-2722-189B-1910-DD3A7744CA49}"/>
                </a:ext>
              </a:extLst>
            </p:cNvPr>
            <p:cNvGrpSpPr/>
            <p:nvPr/>
          </p:nvGrpSpPr>
          <p:grpSpPr>
            <a:xfrm>
              <a:off x="3866867" y="2691000"/>
              <a:ext cx="954540" cy="2123503"/>
              <a:chOff x="7443024" y="1614596"/>
              <a:chExt cx="954540" cy="212350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A9D09A0-1C3E-35F1-E0BC-922143793FF2}"/>
                  </a:ext>
                </a:extLst>
              </p:cNvPr>
              <p:cNvGrpSpPr/>
              <p:nvPr/>
            </p:nvGrpSpPr>
            <p:grpSpPr>
              <a:xfrm>
                <a:off x="7687121" y="2389905"/>
                <a:ext cx="482123" cy="1201857"/>
                <a:chOff x="3215148" y="2104103"/>
                <a:chExt cx="482123" cy="1201857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8C68B45-3A6B-AFEC-83E3-66DF27825AA9}"/>
                    </a:ext>
                  </a:extLst>
                </p:cNvPr>
                <p:cNvSpPr txBox="1"/>
                <p:nvPr/>
              </p:nvSpPr>
              <p:spPr>
                <a:xfrm>
                  <a:off x="3215148" y="2104103"/>
                  <a:ext cx="47801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600">
                      <a:latin typeface="Verdana" panose="020B0604030504040204" pitchFamily="34" charset="0"/>
                      <a:ea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FA65231-11CF-E91C-84EF-7FB383CCA2FC}"/>
                    </a:ext>
                  </a:extLst>
                </p:cNvPr>
                <p:cNvSpPr txBox="1"/>
                <p:nvPr/>
              </p:nvSpPr>
              <p:spPr>
                <a:xfrm>
                  <a:off x="3219255" y="2659629"/>
                  <a:ext cx="47801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600">
                      <a:latin typeface="Verdana" panose="020B0604030504040204" pitchFamily="34" charset="0"/>
                      <a:ea typeface="Verdana" panose="020B0604030504040204" pitchFamily="34" charset="0"/>
                    </a:rPr>
                    <a:t>4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617A3C2-743F-B12A-AFB5-79E6B01B2432}"/>
                    </a:ext>
                  </a:extLst>
                </p:cNvPr>
                <p:cNvCxnSpPr/>
                <p:nvPr/>
              </p:nvCxnSpPr>
              <p:spPr>
                <a:xfrm flipV="1">
                  <a:off x="3274140" y="2713702"/>
                  <a:ext cx="360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909146F-7579-30F6-A351-190E7F377148}"/>
                  </a:ext>
                </a:extLst>
              </p:cNvPr>
              <p:cNvGrpSpPr/>
              <p:nvPr/>
            </p:nvGrpSpPr>
            <p:grpSpPr>
              <a:xfrm>
                <a:off x="7443024" y="1614596"/>
                <a:ext cx="954540" cy="2123503"/>
                <a:chOff x="3049152" y="1566962"/>
                <a:chExt cx="954540" cy="2123503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D6E780A-8BB1-8FF9-0C20-25C16043DDBB}"/>
                    </a:ext>
                  </a:extLst>
                </p:cNvPr>
                <p:cNvSpPr/>
                <p:nvPr/>
              </p:nvSpPr>
              <p:spPr>
                <a:xfrm>
                  <a:off x="3049152" y="2239717"/>
                  <a:ext cx="954540" cy="1450748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6AC287E-2573-5EE2-175E-EFDAA7248D58}"/>
                    </a:ext>
                  </a:extLst>
                </p:cNvPr>
                <p:cNvSpPr txBox="1"/>
                <p:nvPr/>
              </p:nvSpPr>
              <p:spPr>
                <a:xfrm>
                  <a:off x="3233373" y="1566962"/>
                  <a:ext cx="58221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4000" b="1">
                      <a:solidFill>
                        <a:srgbClr val="0000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B</a:t>
                  </a: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8B6FA08-3ECA-EE9F-A966-C820E97422CE}"/>
                </a:ext>
              </a:extLst>
            </p:cNvPr>
            <p:cNvGrpSpPr/>
            <p:nvPr/>
          </p:nvGrpSpPr>
          <p:grpSpPr>
            <a:xfrm>
              <a:off x="5380594" y="2708920"/>
              <a:ext cx="954540" cy="2123503"/>
              <a:chOff x="8715246" y="1566962"/>
              <a:chExt cx="954540" cy="21235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1E09F28-2DD4-690E-6CBF-46483D2AD728}"/>
                  </a:ext>
                </a:extLst>
              </p:cNvPr>
              <p:cNvGrpSpPr/>
              <p:nvPr/>
            </p:nvGrpSpPr>
            <p:grpSpPr>
              <a:xfrm>
                <a:off x="8955522" y="2342177"/>
                <a:ext cx="482123" cy="1201857"/>
                <a:chOff x="3215148" y="2104103"/>
                <a:chExt cx="482123" cy="1201857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DDC3E75-FEA1-D3DF-B968-9657D07882EF}"/>
                    </a:ext>
                  </a:extLst>
                </p:cNvPr>
                <p:cNvSpPr txBox="1"/>
                <p:nvPr/>
              </p:nvSpPr>
              <p:spPr>
                <a:xfrm>
                  <a:off x="3215148" y="2104103"/>
                  <a:ext cx="47801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600">
                      <a:latin typeface="Verdana" panose="020B0604030504040204" pitchFamily="34" charset="0"/>
                      <a:ea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86E889B-0CF0-4B2E-A121-369F9231F22A}"/>
                    </a:ext>
                  </a:extLst>
                </p:cNvPr>
                <p:cNvSpPr txBox="1"/>
                <p:nvPr/>
              </p:nvSpPr>
              <p:spPr>
                <a:xfrm>
                  <a:off x="3219255" y="2659629"/>
                  <a:ext cx="47801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600">
                      <a:latin typeface="Verdana" panose="020B0604030504040204" pitchFamily="34" charset="0"/>
                      <a:ea typeface="Verdana" panose="020B0604030504040204" pitchFamily="34" charset="0"/>
                    </a:rPr>
                    <a:t>7</a:t>
                  </a:r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C6AA8023-DF47-2667-B36C-D4FB255C109B}"/>
                    </a:ext>
                  </a:extLst>
                </p:cNvPr>
                <p:cNvCxnSpPr/>
                <p:nvPr/>
              </p:nvCxnSpPr>
              <p:spPr>
                <a:xfrm flipV="1">
                  <a:off x="3274140" y="2713702"/>
                  <a:ext cx="360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5E673FA-0BC1-EBE3-729A-CFD1D1862578}"/>
                  </a:ext>
                </a:extLst>
              </p:cNvPr>
              <p:cNvGrpSpPr/>
              <p:nvPr/>
            </p:nvGrpSpPr>
            <p:grpSpPr>
              <a:xfrm>
                <a:off x="8715246" y="1566962"/>
                <a:ext cx="954540" cy="2123503"/>
                <a:chOff x="3049152" y="1566962"/>
                <a:chExt cx="954540" cy="2123503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88A5CE4-40E1-C037-BB68-AB99465533B1}"/>
                    </a:ext>
                  </a:extLst>
                </p:cNvPr>
                <p:cNvSpPr/>
                <p:nvPr/>
              </p:nvSpPr>
              <p:spPr>
                <a:xfrm>
                  <a:off x="3049152" y="2239717"/>
                  <a:ext cx="954540" cy="1450748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6F63CA6-47CD-4576-7A3E-A0843F619B65}"/>
                    </a:ext>
                  </a:extLst>
                </p:cNvPr>
                <p:cNvSpPr txBox="1"/>
                <p:nvPr/>
              </p:nvSpPr>
              <p:spPr>
                <a:xfrm>
                  <a:off x="3246197" y="1566962"/>
                  <a:ext cx="55656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4000" b="1">
                      <a:solidFill>
                        <a:srgbClr val="0000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C</a:t>
                  </a:r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35B27C6-6C5A-3A12-54FF-7215DD9481AF}"/>
                </a:ext>
              </a:extLst>
            </p:cNvPr>
            <p:cNvGrpSpPr/>
            <p:nvPr/>
          </p:nvGrpSpPr>
          <p:grpSpPr>
            <a:xfrm>
              <a:off x="6890434" y="2708920"/>
              <a:ext cx="954540" cy="2123503"/>
              <a:chOff x="9976660" y="1569914"/>
              <a:chExt cx="954540" cy="2123503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299F5D2-F1B4-80E2-7074-3F6BB8C29225}"/>
                  </a:ext>
                </a:extLst>
              </p:cNvPr>
              <p:cNvGrpSpPr/>
              <p:nvPr/>
            </p:nvGrpSpPr>
            <p:grpSpPr>
              <a:xfrm>
                <a:off x="10210803" y="2356394"/>
                <a:ext cx="482123" cy="1201857"/>
                <a:chOff x="3215148" y="2104103"/>
                <a:chExt cx="482123" cy="1201857"/>
              </a:xfrm>
            </p:grpSpPr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4DCD7FE-6C2E-B76D-B12B-9C990B1E5937}"/>
                    </a:ext>
                  </a:extLst>
                </p:cNvPr>
                <p:cNvSpPr txBox="1"/>
                <p:nvPr/>
              </p:nvSpPr>
              <p:spPr>
                <a:xfrm>
                  <a:off x="3215148" y="2104103"/>
                  <a:ext cx="47801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600">
                      <a:latin typeface="Verdana" panose="020B0604030504040204" pitchFamily="34" charset="0"/>
                      <a:ea typeface="Verdana" panose="020B0604030504040204" pitchFamily="34" charset="0"/>
                    </a:rPr>
                    <a:t>3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C32FF81-5C1F-8219-D422-F55C34CE9896}"/>
                    </a:ext>
                  </a:extLst>
                </p:cNvPr>
                <p:cNvSpPr txBox="1"/>
                <p:nvPr/>
              </p:nvSpPr>
              <p:spPr>
                <a:xfrm>
                  <a:off x="3219255" y="2659629"/>
                  <a:ext cx="47801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3600">
                      <a:latin typeface="Verdana" panose="020B0604030504040204" pitchFamily="34" charset="0"/>
                      <a:ea typeface="Verdana" panose="020B0604030504040204" pitchFamily="34" charset="0"/>
                    </a:rPr>
                    <a:t>4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EFC56AD8-65FB-526E-973D-5C259BCE7D78}"/>
                    </a:ext>
                  </a:extLst>
                </p:cNvPr>
                <p:cNvCxnSpPr/>
                <p:nvPr/>
              </p:nvCxnSpPr>
              <p:spPr>
                <a:xfrm flipV="1">
                  <a:off x="3274140" y="2713702"/>
                  <a:ext cx="360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0CB56C91-40F7-F546-F793-3E404425BE64}"/>
                  </a:ext>
                </a:extLst>
              </p:cNvPr>
              <p:cNvGrpSpPr/>
              <p:nvPr/>
            </p:nvGrpSpPr>
            <p:grpSpPr>
              <a:xfrm>
                <a:off x="9976660" y="1569914"/>
                <a:ext cx="954540" cy="2123503"/>
                <a:chOff x="3049152" y="1566962"/>
                <a:chExt cx="954540" cy="2123503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EC4A3F6-95F3-12D1-5E32-03DB9D5F844B}"/>
                    </a:ext>
                  </a:extLst>
                </p:cNvPr>
                <p:cNvSpPr/>
                <p:nvPr/>
              </p:nvSpPr>
              <p:spPr>
                <a:xfrm>
                  <a:off x="3049152" y="2239717"/>
                  <a:ext cx="954540" cy="1450748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FBB3EBD-5696-372E-E9AC-B02E51D81D1D}"/>
                    </a:ext>
                  </a:extLst>
                </p:cNvPr>
                <p:cNvSpPr txBox="1"/>
                <p:nvPr/>
              </p:nvSpPr>
              <p:spPr>
                <a:xfrm>
                  <a:off x="3218946" y="1566962"/>
                  <a:ext cx="61106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4000" b="1">
                      <a:solidFill>
                        <a:srgbClr val="0000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D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25034676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2659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1"/>
                </a:solidFill>
              </a:rPr>
              <a:t>Round 4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376" y="1539000"/>
            <a:ext cx="11233247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Alex has one of every possible British Sterling                                     coin in his hand. 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What is the total value of the coins in his hand, </a:t>
            </a:r>
            <a:r>
              <a:rPr lang="en-GB" sz="3200" b="1">
                <a:latin typeface="Nunito Sans" pitchFamily="2" charset="0"/>
                <a:ea typeface="Verdana" panose="020B0604030504040204" pitchFamily="34" charset="0"/>
              </a:rPr>
              <a:t>in pence</a:t>
            </a: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70BD">
                    <a:lumMod val="75000"/>
                  </a:srgbClr>
                </a:solidFill>
                <a:effectLst/>
                <a:uLnTx/>
                <a:uFillTx/>
                <a:latin typeface="Nunito Sans"/>
                <a:ea typeface="Verdana" panose="020B0604030504040204" pitchFamily="34" charset="0"/>
                <a:cs typeface="Verdana" panose="020B0604030504040204" pitchFamily="34" charset="0"/>
              </a:rPr>
              <a:t>Question 2</a:t>
            </a:r>
          </a:p>
        </p:txBody>
      </p:sp>
      <p:pic>
        <p:nvPicPr>
          <p:cNvPr id="3" name="Picture 2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F2E56890-E5FA-F418-E39C-C490FADC3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2780928"/>
            <a:ext cx="3843528" cy="18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34062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57256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872320F-FC25-7E5E-ED5E-5B5EDB498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146752"/>
              </p:ext>
            </p:extLst>
          </p:nvPr>
        </p:nvGraphicFramePr>
        <p:xfrm>
          <a:off x="403393" y="3768252"/>
          <a:ext cx="11589331" cy="1511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487">
                  <a:extLst>
                    <a:ext uri="{9D8B030D-6E8A-4147-A177-3AD203B41FA5}">
                      <a16:colId xmlns:a16="http://schemas.microsoft.com/office/drawing/2014/main" val="3787227528"/>
                    </a:ext>
                  </a:extLst>
                </a:gridCol>
                <a:gridCol w="891487">
                  <a:extLst>
                    <a:ext uri="{9D8B030D-6E8A-4147-A177-3AD203B41FA5}">
                      <a16:colId xmlns:a16="http://schemas.microsoft.com/office/drawing/2014/main" val="1836613393"/>
                    </a:ext>
                  </a:extLst>
                </a:gridCol>
                <a:gridCol w="891487">
                  <a:extLst>
                    <a:ext uri="{9D8B030D-6E8A-4147-A177-3AD203B41FA5}">
                      <a16:colId xmlns:a16="http://schemas.microsoft.com/office/drawing/2014/main" val="4142487070"/>
                    </a:ext>
                  </a:extLst>
                </a:gridCol>
                <a:gridCol w="891487">
                  <a:extLst>
                    <a:ext uri="{9D8B030D-6E8A-4147-A177-3AD203B41FA5}">
                      <a16:colId xmlns:a16="http://schemas.microsoft.com/office/drawing/2014/main" val="3826012992"/>
                    </a:ext>
                  </a:extLst>
                </a:gridCol>
                <a:gridCol w="891487">
                  <a:extLst>
                    <a:ext uri="{9D8B030D-6E8A-4147-A177-3AD203B41FA5}">
                      <a16:colId xmlns:a16="http://schemas.microsoft.com/office/drawing/2014/main" val="3984639442"/>
                    </a:ext>
                  </a:extLst>
                </a:gridCol>
                <a:gridCol w="891487">
                  <a:extLst>
                    <a:ext uri="{9D8B030D-6E8A-4147-A177-3AD203B41FA5}">
                      <a16:colId xmlns:a16="http://schemas.microsoft.com/office/drawing/2014/main" val="1043148283"/>
                    </a:ext>
                  </a:extLst>
                </a:gridCol>
                <a:gridCol w="877792">
                  <a:extLst>
                    <a:ext uri="{9D8B030D-6E8A-4147-A177-3AD203B41FA5}">
                      <a16:colId xmlns:a16="http://schemas.microsoft.com/office/drawing/2014/main" val="2857638825"/>
                    </a:ext>
                  </a:extLst>
                </a:gridCol>
                <a:gridCol w="905182">
                  <a:extLst>
                    <a:ext uri="{9D8B030D-6E8A-4147-A177-3AD203B41FA5}">
                      <a16:colId xmlns:a16="http://schemas.microsoft.com/office/drawing/2014/main" val="1064190825"/>
                    </a:ext>
                  </a:extLst>
                </a:gridCol>
                <a:gridCol w="891487">
                  <a:extLst>
                    <a:ext uri="{9D8B030D-6E8A-4147-A177-3AD203B41FA5}">
                      <a16:colId xmlns:a16="http://schemas.microsoft.com/office/drawing/2014/main" val="24505856"/>
                    </a:ext>
                  </a:extLst>
                </a:gridCol>
                <a:gridCol w="891487">
                  <a:extLst>
                    <a:ext uri="{9D8B030D-6E8A-4147-A177-3AD203B41FA5}">
                      <a16:colId xmlns:a16="http://schemas.microsoft.com/office/drawing/2014/main" val="1232467034"/>
                    </a:ext>
                  </a:extLst>
                </a:gridCol>
                <a:gridCol w="891487">
                  <a:extLst>
                    <a:ext uri="{9D8B030D-6E8A-4147-A177-3AD203B41FA5}">
                      <a16:colId xmlns:a16="http://schemas.microsoft.com/office/drawing/2014/main" val="3369358551"/>
                    </a:ext>
                  </a:extLst>
                </a:gridCol>
                <a:gridCol w="891487">
                  <a:extLst>
                    <a:ext uri="{9D8B030D-6E8A-4147-A177-3AD203B41FA5}">
                      <a16:colId xmlns:a16="http://schemas.microsoft.com/office/drawing/2014/main" val="3036996809"/>
                    </a:ext>
                  </a:extLst>
                </a:gridCol>
                <a:gridCol w="891487">
                  <a:extLst>
                    <a:ext uri="{9D8B030D-6E8A-4147-A177-3AD203B41FA5}">
                      <a16:colId xmlns:a16="http://schemas.microsoft.com/office/drawing/2014/main" val="2848848512"/>
                    </a:ext>
                  </a:extLst>
                </a:gridCol>
              </a:tblGrid>
              <a:tr h="1511676">
                <a:tc>
                  <a:txBody>
                    <a:bodyPr/>
                    <a:lstStyle/>
                    <a:p>
                      <a:pPr algn="ctr"/>
                      <a:r>
                        <a:rPr lang="en-GB" sz="6600" b="0">
                          <a:solidFill>
                            <a:schemeClr val="tx1"/>
                          </a:solidFill>
                          <a:latin typeface="Nunito Sans" pitchFamily="2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0">
                          <a:solidFill>
                            <a:schemeClr val="tx1"/>
                          </a:solidFill>
                          <a:latin typeface="Nunito Sans" pitchFamily="2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0">
                          <a:solidFill>
                            <a:schemeClr val="tx1"/>
                          </a:solidFill>
                          <a:latin typeface="Nunito Sans" pitchFamily="2" charset="0"/>
                          <a:ea typeface="Verdana" panose="020B060403050404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0">
                          <a:solidFill>
                            <a:schemeClr val="tx1"/>
                          </a:solidFill>
                          <a:latin typeface="Nunito Sans" pitchFamily="2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0">
                          <a:solidFill>
                            <a:schemeClr val="tx1"/>
                          </a:solidFill>
                          <a:latin typeface="Nunito Sans" pitchFamily="2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0">
                          <a:solidFill>
                            <a:schemeClr val="tx1"/>
                          </a:solidFill>
                          <a:latin typeface="Nunito Sans" pitchFamily="2" charset="0"/>
                          <a:ea typeface="Verdana" panose="020B0604030504040204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0">
                          <a:solidFill>
                            <a:schemeClr val="tx1"/>
                          </a:solidFill>
                          <a:latin typeface="Nunito Sans" pitchFamily="2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0">
                          <a:solidFill>
                            <a:schemeClr val="tx1"/>
                          </a:solidFill>
                          <a:latin typeface="Nunito Sans" pitchFamily="2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0">
                          <a:solidFill>
                            <a:schemeClr val="tx1"/>
                          </a:solidFill>
                          <a:latin typeface="Nunito Sans" pitchFamily="2" charset="0"/>
                          <a:ea typeface="Verdana" panose="020B0604030504040204" pitchFamily="34" charset="0"/>
                        </a:rPr>
                        <a:t>8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0">
                          <a:solidFill>
                            <a:schemeClr val="tx1"/>
                          </a:solidFill>
                          <a:latin typeface="Nunito Sans" pitchFamily="2" charset="0"/>
                          <a:ea typeface="Verdana" panose="020B0604030504040204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0">
                          <a:solidFill>
                            <a:schemeClr val="tx1"/>
                          </a:solidFill>
                          <a:latin typeface="Nunito Sans" pitchFamily="2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0">
                          <a:solidFill>
                            <a:schemeClr val="tx1"/>
                          </a:solidFill>
                          <a:latin typeface="Nunito Sans" pitchFamily="2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0">
                          <a:solidFill>
                            <a:schemeClr val="tx1"/>
                          </a:solidFill>
                          <a:latin typeface="Nunito Sans" pitchFamily="2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425279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GB" sz="3200">
                <a:solidFill>
                  <a:schemeClr val="accent3"/>
                </a:solidFill>
              </a:rPr>
              <a:t>Round 1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230" y="1899436"/>
            <a:ext cx="8999538" cy="15116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The same digit is hidden by the paint splodges</a:t>
            </a: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What is the digit?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1</a:t>
            </a:r>
          </a:p>
        </p:txBody>
      </p:sp>
      <p:pic>
        <p:nvPicPr>
          <p:cNvPr id="8" name="Picture 2" descr="Blot, Blur, Dab, Smudge, Glob, Blob">
            <a:extLst>
              <a:ext uri="{FF2B5EF4-FFF2-40B4-BE49-F238E27FC236}">
                <a16:creationId xmlns:a16="http://schemas.microsoft.com/office/drawing/2014/main" id="{9C0BB51A-88C3-3BEE-D809-329801F95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5511">
            <a:off x="851913" y="3620834"/>
            <a:ext cx="1594625" cy="132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lot, Blur, Dab, Smudge, Glob, Blob">
            <a:extLst>
              <a:ext uri="{FF2B5EF4-FFF2-40B4-BE49-F238E27FC236}">
                <a16:creationId xmlns:a16="http://schemas.microsoft.com/office/drawing/2014/main" id="{B97D5037-DD2C-B7DA-754B-53C6B3E45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5511">
            <a:off x="3559951" y="3620835"/>
            <a:ext cx="1594625" cy="132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lot, Blur, Dab, Smudge, Glob, Blob">
            <a:extLst>
              <a:ext uri="{FF2B5EF4-FFF2-40B4-BE49-F238E27FC236}">
                <a16:creationId xmlns:a16="http://schemas.microsoft.com/office/drawing/2014/main" id="{9762E105-ADF9-BC54-2670-5F9B0696F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5511">
            <a:off x="7118393" y="3620836"/>
            <a:ext cx="1594625" cy="132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48562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1"/>
                </a:solidFill>
              </a:rPr>
              <a:t>Round 4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376" y="1539000"/>
            <a:ext cx="11233247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How many dots are there in total on 11 dice? 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70BD">
                    <a:lumMod val="75000"/>
                  </a:srgbClr>
                </a:solidFill>
                <a:effectLst/>
                <a:uLnTx/>
                <a:uFillTx/>
                <a:latin typeface="Nunito Sans"/>
                <a:ea typeface="Verdana" panose="020B0604030504040204" pitchFamily="34" charset="0"/>
                <a:cs typeface="Verdana" panose="020B0604030504040204" pitchFamily="34" charset="0"/>
              </a:rPr>
              <a:t>Question </a:t>
            </a:r>
            <a:r>
              <a:rPr lang="en-GB" sz="2800" b="1">
                <a:solidFill>
                  <a:srgbClr val="0070BD">
                    <a:lumMod val="75000"/>
                  </a:srgbClr>
                </a:solidFill>
                <a:latin typeface="Nunito Sans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70BD">
                  <a:lumMod val="75000"/>
                </a:srgbClr>
              </a:solidFill>
              <a:effectLst/>
              <a:uLnTx/>
              <a:uFillTx/>
              <a:latin typeface="Nunito San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Floating pair of dice">
            <a:extLst>
              <a:ext uri="{FF2B5EF4-FFF2-40B4-BE49-F238E27FC236}">
                <a16:creationId xmlns:a16="http://schemas.microsoft.com/office/drawing/2014/main" id="{044944BC-DB51-4E8F-6569-B6EC72D99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9" y="2444542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8617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853860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1"/>
                </a:solidFill>
              </a:rPr>
              <a:t>Round 4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376" y="1539000"/>
            <a:ext cx="11233247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Suki placed 11 counters on the chart to create a number. 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What number did she make?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70BD">
                    <a:lumMod val="75000"/>
                  </a:srgbClr>
                </a:solidFill>
                <a:effectLst/>
                <a:uLnTx/>
                <a:uFillTx/>
                <a:latin typeface="Nunito Sans"/>
                <a:ea typeface="Verdana" panose="020B0604030504040204" pitchFamily="34" charset="0"/>
                <a:cs typeface="Verdana" panose="020B0604030504040204" pitchFamily="34" charset="0"/>
              </a:rPr>
              <a:t>Question 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5BC97B-16FF-9528-D1ED-1E04B62416AC}"/>
              </a:ext>
            </a:extLst>
          </p:cNvPr>
          <p:cNvGrpSpPr/>
          <p:nvPr/>
        </p:nvGrpSpPr>
        <p:grpSpPr>
          <a:xfrm>
            <a:off x="7211178" y="2444542"/>
            <a:ext cx="4150242" cy="2187874"/>
            <a:chOff x="3719736" y="2568637"/>
            <a:chExt cx="3881135" cy="21595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462172-44BA-0910-57A9-3ED0E1AA2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9736" y="2568637"/>
              <a:ext cx="3881135" cy="215955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4C3710-E397-0270-6FF8-2446E6B78D22}"/>
                </a:ext>
              </a:extLst>
            </p:cNvPr>
            <p:cNvSpPr/>
            <p:nvPr/>
          </p:nvSpPr>
          <p:spPr>
            <a:xfrm>
              <a:off x="3791744" y="3008368"/>
              <a:ext cx="1152128" cy="1284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CBAD6C-C822-EA0E-70C3-809728BF7DDE}"/>
                </a:ext>
              </a:extLst>
            </p:cNvPr>
            <p:cNvSpPr/>
            <p:nvPr/>
          </p:nvSpPr>
          <p:spPr>
            <a:xfrm>
              <a:off x="5087888" y="2996952"/>
              <a:ext cx="1152128" cy="1584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03D349F-B7F4-EF24-C675-D5EF7B2C2717}"/>
                </a:ext>
              </a:extLst>
            </p:cNvPr>
            <p:cNvSpPr/>
            <p:nvPr/>
          </p:nvSpPr>
          <p:spPr>
            <a:xfrm>
              <a:off x="6351856" y="3085719"/>
              <a:ext cx="1152128" cy="1584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B9AEFD7-6E6C-31BF-92A9-B4A49E4F12BF}"/>
              </a:ext>
            </a:extLst>
          </p:cNvPr>
          <p:cNvSpPr txBox="1"/>
          <p:nvPr/>
        </p:nvSpPr>
        <p:spPr>
          <a:xfrm>
            <a:off x="1974226" y="2256634"/>
            <a:ext cx="45824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/>
          </a:p>
          <a:p>
            <a:pPr algn="ctr"/>
            <a:r>
              <a:rPr lang="en-GB" sz="2400"/>
              <a:t>The 3-digit number was a multiple of 5. </a:t>
            </a:r>
          </a:p>
          <a:p>
            <a:pPr algn="ctr"/>
            <a:endParaRPr lang="en-GB" sz="2400"/>
          </a:p>
          <a:p>
            <a:pPr algn="ctr"/>
            <a:r>
              <a:rPr lang="en-GB" sz="2400"/>
              <a:t>The number of counters in the tens was half the number of counters in the hundreds. </a:t>
            </a:r>
          </a:p>
        </p:txBody>
      </p:sp>
    </p:spTree>
    <p:extLst>
      <p:ext uri="{BB962C8B-B14F-4D97-AF65-F5344CB8AC3E}">
        <p14:creationId xmlns:p14="http://schemas.microsoft.com/office/powerpoint/2010/main" val="1331947691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981607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1"/>
                </a:solidFill>
              </a:rPr>
              <a:t>Round 4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7900" y="1657862"/>
            <a:ext cx="11233247" cy="10235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If         = 90, how many         would balance the scale?</a:t>
            </a:r>
          </a:p>
          <a:p>
            <a:pPr marL="0" indent="0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70BD">
                    <a:lumMod val="75000"/>
                  </a:srgbClr>
                </a:solidFill>
                <a:effectLst/>
                <a:uLnTx/>
                <a:uFillTx/>
                <a:latin typeface="Nunito Sans"/>
                <a:ea typeface="Verdana" panose="020B0604030504040204" pitchFamily="34" charset="0"/>
                <a:cs typeface="Verdana" panose="020B0604030504040204" pitchFamily="34" charset="0"/>
              </a:rPr>
              <a:t>Question 5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AC8632-3FD7-4863-EB7A-7B42F7123BEA}"/>
              </a:ext>
            </a:extLst>
          </p:cNvPr>
          <p:cNvGrpSpPr/>
          <p:nvPr/>
        </p:nvGrpSpPr>
        <p:grpSpPr>
          <a:xfrm>
            <a:off x="116701" y="2788241"/>
            <a:ext cx="11958597" cy="1944942"/>
            <a:chOff x="109307" y="1531455"/>
            <a:chExt cx="11958597" cy="194494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1BA0E2A-AAD5-C88A-F9F8-C329D0E9FA88}"/>
                </a:ext>
              </a:extLst>
            </p:cNvPr>
            <p:cNvGrpSpPr/>
            <p:nvPr/>
          </p:nvGrpSpPr>
          <p:grpSpPr>
            <a:xfrm>
              <a:off x="109307" y="1538994"/>
              <a:ext cx="11958597" cy="1937403"/>
              <a:chOff x="109307" y="1538994"/>
              <a:chExt cx="11958597" cy="193740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EC20409-B751-0D39-283D-3DEDC87FBB96}"/>
                  </a:ext>
                </a:extLst>
              </p:cNvPr>
              <p:cNvGrpSpPr/>
              <p:nvPr/>
            </p:nvGrpSpPr>
            <p:grpSpPr>
              <a:xfrm>
                <a:off x="109307" y="1850356"/>
                <a:ext cx="3755832" cy="1626041"/>
                <a:chOff x="263352" y="1870065"/>
                <a:chExt cx="5256584" cy="2275773"/>
              </a:xfrm>
            </p:grpSpPr>
            <p:pic>
              <p:nvPicPr>
                <p:cNvPr id="3" name="Picture 2" descr="A picture containing text, clipart, vector graphics&#10;&#10;Description automatically generated">
                  <a:extLst>
                    <a:ext uri="{FF2B5EF4-FFF2-40B4-BE49-F238E27FC236}">
                      <a16:creationId xmlns:a16="http://schemas.microsoft.com/office/drawing/2014/main" id="{9026AF90-2E9C-FBFA-5FCE-98D031E14B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340"/>
                <a:stretch/>
              </p:blipFill>
              <p:spPr>
                <a:xfrm>
                  <a:off x="263352" y="2712161"/>
                  <a:ext cx="5256584" cy="1433677"/>
                </a:xfrm>
                <a:prstGeom prst="rect">
                  <a:avLst/>
                </a:prstGeom>
              </p:spPr>
            </p:pic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5C14E9E-98A6-5266-4059-4FBBCC5CFF4C}"/>
                    </a:ext>
                  </a:extLst>
                </p:cNvPr>
                <p:cNvSpPr/>
                <p:nvPr/>
              </p:nvSpPr>
              <p:spPr>
                <a:xfrm>
                  <a:off x="828000" y="1870065"/>
                  <a:ext cx="914400" cy="914400"/>
                </a:xfrm>
                <a:prstGeom prst="ellipse">
                  <a:avLst/>
                </a:prstGeom>
                <a:blipFill>
                  <a:blip r:embed="rId4"/>
                  <a:tile tx="0" ty="0" sx="100000" sy="100000" flip="none" algn="tl"/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err="1">
                    <a:latin typeface="Nunito Sans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14E6611-FF94-546F-95EA-CAA061B10C10}"/>
                    </a:ext>
                  </a:extLst>
                </p:cNvPr>
                <p:cNvSpPr/>
                <p:nvPr/>
              </p:nvSpPr>
              <p:spPr>
                <a:xfrm>
                  <a:off x="3647728" y="1987689"/>
                  <a:ext cx="770384" cy="795625"/>
                </a:xfrm>
                <a:prstGeom prst="rect">
                  <a:avLst/>
                </a:prstGeom>
                <a:blipFill>
                  <a:blip r:embed="rId5"/>
                  <a:tile tx="0" ty="0" sx="100000" sy="100000" flip="none" algn="tl"/>
                </a:blip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err="1">
                    <a:latin typeface="Nunito Sans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79CEA80-3CBE-0644-1933-0F06B7033E7C}"/>
                    </a:ext>
                  </a:extLst>
                </p:cNvPr>
                <p:cNvSpPr/>
                <p:nvPr/>
              </p:nvSpPr>
              <p:spPr>
                <a:xfrm>
                  <a:off x="4583832" y="1987688"/>
                  <a:ext cx="770384" cy="795625"/>
                </a:xfrm>
                <a:prstGeom prst="rect">
                  <a:avLst/>
                </a:prstGeom>
                <a:blipFill>
                  <a:blip r:embed="rId5"/>
                  <a:tile tx="0" ty="0" sx="100000" sy="100000" flip="none" algn="tl"/>
                </a:blip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err="1">
                    <a:latin typeface="Nunito Sans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43E388F-B9A4-16EC-F312-E99CE915F61B}"/>
                  </a:ext>
                </a:extLst>
              </p:cNvPr>
              <p:cNvGrpSpPr/>
              <p:nvPr/>
            </p:nvGrpSpPr>
            <p:grpSpPr>
              <a:xfrm>
                <a:off x="8312072" y="1538994"/>
                <a:ext cx="3755832" cy="1927758"/>
                <a:chOff x="6265417" y="1269724"/>
                <a:chExt cx="5256584" cy="2698049"/>
              </a:xfrm>
            </p:grpSpPr>
            <p:pic>
              <p:nvPicPr>
                <p:cNvPr id="13" name="Picture 12" descr="A picture containing text, clipart, vector graphics&#10;&#10;Description automatically generated">
                  <a:extLst>
                    <a:ext uri="{FF2B5EF4-FFF2-40B4-BE49-F238E27FC236}">
                      <a16:creationId xmlns:a16="http://schemas.microsoft.com/office/drawing/2014/main" id="{783EE9DA-9C15-7A63-CF9C-D4899E58A6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340"/>
                <a:stretch/>
              </p:blipFill>
              <p:spPr>
                <a:xfrm>
                  <a:off x="6265417" y="2534096"/>
                  <a:ext cx="5256584" cy="1433677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9B05AC5-10BA-E588-3962-47A7FF78C89F}"/>
                    </a:ext>
                  </a:extLst>
                </p:cNvPr>
                <p:cNvSpPr/>
                <p:nvPr/>
              </p:nvSpPr>
              <p:spPr>
                <a:xfrm>
                  <a:off x="6960096" y="1800272"/>
                  <a:ext cx="770384" cy="795625"/>
                </a:xfrm>
                <a:prstGeom prst="rect">
                  <a:avLst/>
                </a:prstGeom>
                <a:blipFill>
                  <a:blip r:embed="rId5"/>
                  <a:tile tx="0" ty="0" sx="100000" sy="100000" flip="none" algn="tl"/>
                </a:blip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err="1">
                    <a:latin typeface="Nunito Sans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5" name="Pentagon 14">
                  <a:extLst>
                    <a:ext uri="{FF2B5EF4-FFF2-40B4-BE49-F238E27FC236}">
                      <a16:creationId xmlns:a16="http://schemas.microsoft.com/office/drawing/2014/main" id="{D64073FE-42EA-1DBA-5BE5-0A7FF2729508}"/>
                    </a:ext>
                  </a:extLst>
                </p:cNvPr>
                <p:cNvSpPr/>
                <p:nvPr/>
              </p:nvSpPr>
              <p:spPr>
                <a:xfrm>
                  <a:off x="9706439" y="1862198"/>
                  <a:ext cx="770384" cy="733699"/>
                </a:xfrm>
                <a:prstGeom prst="pentagon">
                  <a:avLst/>
                </a:prstGeom>
                <a:blipFill>
                  <a:blip r:embed="rId6"/>
                  <a:tile tx="0" ty="0" sx="100000" sy="100000" flip="none" algn="tl"/>
                </a:blipFill>
                <a:ln>
                  <a:solidFill>
                    <a:srgbClr val="7D7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err="1">
                    <a:latin typeface="Nunito Sans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6" name="Pentagon 15">
                  <a:extLst>
                    <a:ext uri="{FF2B5EF4-FFF2-40B4-BE49-F238E27FC236}">
                      <a16:creationId xmlns:a16="http://schemas.microsoft.com/office/drawing/2014/main" id="{2F46CABA-E4AA-3ECC-1B18-FDCAC9521A2C}"/>
                    </a:ext>
                  </a:extLst>
                </p:cNvPr>
                <p:cNvSpPr/>
                <p:nvPr/>
              </p:nvSpPr>
              <p:spPr>
                <a:xfrm>
                  <a:off x="10571912" y="1862198"/>
                  <a:ext cx="770384" cy="733699"/>
                </a:xfrm>
                <a:prstGeom prst="pentagon">
                  <a:avLst/>
                </a:prstGeom>
                <a:blipFill>
                  <a:blip r:embed="rId6"/>
                  <a:tile tx="0" ty="0" sx="100000" sy="100000" flip="none" algn="tl"/>
                </a:blipFill>
                <a:ln>
                  <a:solidFill>
                    <a:srgbClr val="7D7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err="1">
                    <a:latin typeface="Nunito Sans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7" name="Pentagon 16">
                  <a:extLst>
                    <a:ext uri="{FF2B5EF4-FFF2-40B4-BE49-F238E27FC236}">
                      <a16:creationId xmlns:a16="http://schemas.microsoft.com/office/drawing/2014/main" id="{AD13FD7A-00C2-BFFB-98DB-C18675BDE5D8}"/>
                    </a:ext>
                  </a:extLst>
                </p:cNvPr>
                <p:cNvSpPr/>
                <p:nvPr/>
              </p:nvSpPr>
              <p:spPr>
                <a:xfrm>
                  <a:off x="10121914" y="1269724"/>
                  <a:ext cx="770384" cy="733699"/>
                </a:xfrm>
                <a:prstGeom prst="pentagon">
                  <a:avLst/>
                </a:prstGeom>
                <a:blipFill>
                  <a:blip r:embed="rId6"/>
                  <a:tile tx="0" ty="0" sx="100000" sy="100000" flip="none" algn="tl"/>
                </a:blipFill>
                <a:ln>
                  <a:solidFill>
                    <a:srgbClr val="7D7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err="1">
                    <a:latin typeface="Nunito Sans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  <p:pic>
            <p:nvPicPr>
              <p:cNvPr id="22" name="Picture 21" descr="A picture containing text, clipart, vector graphics&#10;&#10;Description automatically generated">
                <a:extLst>
                  <a:ext uri="{FF2B5EF4-FFF2-40B4-BE49-F238E27FC236}">
                    <a16:creationId xmlns:a16="http://schemas.microsoft.com/office/drawing/2014/main" id="{44FD6587-0676-863F-C139-EFE4198C63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340"/>
              <a:stretch/>
            </p:blipFill>
            <p:spPr>
              <a:xfrm>
                <a:off x="4218084" y="2447581"/>
                <a:ext cx="3755832" cy="1024363"/>
              </a:xfrm>
              <a:prstGeom prst="rect">
                <a:avLst/>
              </a:prstGeom>
            </p:spPr>
          </p:pic>
        </p:grp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0FB8AAF-57BE-F744-B89D-611FEBC34DF4}"/>
                </a:ext>
              </a:extLst>
            </p:cNvPr>
            <p:cNvSpPr/>
            <p:nvPr/>
          </p:nvSpPr>
          <p:spPr>
            <a:xfrm>
              <a:off x="4359439" y="1865785"/>
              <a:ext cx="720080" cy="620759"/>
            </a:xfrm>
            <a:prstGeom prst="triangle">
              <a:avLst/>
            </a:prstGeom>
            <a:blipFill>
              <a:blip r:embed="rId7"/>
              <a:tile tx="0" ty="0" sx="100000" sy="100000" flip="none" algn="tl"/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5" name="Pentagon 24">
              <a:extLst>
                <a:ext uri="{FF2B5EF4-FFF2-40B4-BE49-F238E27FC236}">
                  <a16:creationId xmlns:a16="http://schemas.microsoft.com/office/drawing/2014/main" id="{95768B0E-1847-7CD0-A37E-5DDD1712E34B}"/>
                </a:ext>
              </a:extLst>
            </p:cNvPr>
            <p:cNvSpPr/>
            <p:nvPr/>
          </p:nvSpPr>
          <p:spPr>
            <a:xfrm>
              <a:off x="5087788" y="1956521"/>
              <a:ext cx="550440" cy="524228"/>
            </a:xfrm>
            <a:prstGeom prst="pentagon">
              <a:avLst/>
            </a:prstGeom>
            <a:blipFill>
              <a:blip r:embed="rId6"/>
              <a:tile tx="0" ty="0" sx="100000" sy="100000" flip="none" algn="tl"/>
            </a:blipFill>
            <a:ln>
              <a:solidFill>
                <a:srgbClr val="7D7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6" name="Pentagon 25">
              <a:extLst>
                <a:ext uri="{FF2B5EF4-FFF2-40B4-BE49-F238E27FC236}">
                  <a16:creationId xmlns:a16="http://schemas.microsoft.com/office/drawing/2014/main" id="{B101CFA7-FDE1-3071-1EBA-4101B02D4C80}"/>
                </a:ext>
              </a:extLst>
            </p:cNvPr>
            <p:cNvSpPr/>
            <p:nvPr/>
          </p:nvSpPr>
          <p:spPr>
            <a:xfrm>
              <a:off x="6672884" y="1967986"/>
              <a:ext cx="550440" cy="524228"/>
            </a:xfrm>
            <a:prstGeom prst="pentagon">
              <a:avLst/>
            </a:prstGeom>
            <a:blipFill>
              <a:blip r:embed="rId6"/>
              <a:tile tx="0" ty="0" sx="100000" sy="100000" flip="none" algn="tl"/>
            </a:blipFill>
            <a:ln>
              <a:solidFill>
                <a:srgbClr val="7D7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125264BA-D27C-F261-A38D-38AE3A6C883D}"/>
                </a:ext>
              </a:extLst>
            </p:cNvPr>
            <p:cNvSpPr/>
            <p:nvPr/>
          </p:nvSpPr>
          <p:spPr>
            <a:xfrm>
              <a:off x="7330708" y="1978644"/>
              <a:ext cx="550440" cy="524228"/>
            </a:xfrm>
            <a:prstGeom prst="pentagon">
              <a:avLst/>
            </a:prstGeom>
            <a:blipFill>
              <a:blip r:embed="rId6"/>
              <a:tile tx="0" ty="0" sx="100000" sy="100000" flip="none" algn="tl"/>
            </a:blipFill>
            <a:ln>
              <a:solidFill>
                <a:srgbClr val="7D7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Pentagon 27">
              <a:extLst>
                <a:ext uri="{FF2B5EF4-FFF2-40B4-BE49-F238E27FC236}">
                  <a16:creationId xmlns:a16="http://schemas.microsoft.com/office/drawing/2014/main" id="{6E6052A6-620C-0942-3622-B85589682871}"/>
                </a:ext>
              </a:extLst>
            </p:cNvPr>
            <p:cNvSpPr/>
            <p:nvPr/>
          </p:nvSpPr>
          <p:spPr>
            <a:xfrm>
              <a:off x="6998474" y="1531455"/>
              <a:ext cx="550440" cy="524228"/>
            </a:xfrm>
            <a:prstGeom prst="pentagon">
              <a:avLst/>
            </a:prstGeom>
            <a:blipFill>
              <a:blip r:embed="rId6"/>
              <a:tile tx="0" ty="0" sx="100000" sy="100000" flip="none" algn="tl"/>
            </a:blipFill>
            <a:ln>
              <a:solidFill>
                <a:srgbClr val="7D7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5A1CC328-C47E-0813-617F-268F74A35CC5}"/>
              </a:ext>
            </a:extLst>
          </p:cNvPr>
          <p:cNvSpPr/>
          <p:nvPr/>
        </p:nvSpPr>
        <p:spPr>
          <a:xfrm>
            <a:off x="5120382" y="1636492"/>
            <a:ext cx="720080" cy="620759"/>
          </a:xfrm>
          <a:prstGeom prst="triangle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0340686-0B88-0A9A-453E-2C730A78609C}"/>
              </a:ext>
            </a:extLst>
          </p:cNvPr>
          <p:cNvSpPr/>
          <p:nvPr/>
        </p:nvSpPr>
        <p:spPr>
          <a:xfrm>
            <a:off x="1266197" y="1585896"/>
            <a:ext cx="653339" cy="653339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1235C3-C32C-174D-584E-A6A234A21B88}"/>
              </a:ext>
            </a:extLst>
          </p:cNvPr>
          <p:cNvGrpSpPr/>
          <p:nvPr/>
        </p:nvGrpSpPr>
        <p:grpSpPr>
          <a:xfrm>
            <a:off x="4241118" y="5120628"/>
            <a:ext cx="3755832" cy="1631628"/>
            <a:chOff x="5013698" y="4983856"/>
            <a:chExt cx="3755832" cy="1631628"/>
          </a:xfrm>
        </p:grpSpPr>
        <p:pic>
          <p:nvPicPr>
            <p:cNvPr id="30" name="Picture 29" descr="A picture containing text, clipart, vector graphics&#10;&#10;Description automatically generated">
              <a:extLst>
                <a:ext uri="{FF2B5EF4-FFF2-40B4-BE49-F238E27FC236}">
                  <a16:creationId xmlns:a16="http://schemas.microsoft.com/office/drawing/2014/main" id="{B4AEB9FF-9712-3C6E-61D4-0D9C0B9F6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40"/>
            <a:stretch/>
          </p:blipFill>
          <p:spPr>
            <a:xfrm>
              <a:off x="5013698" y="5591121"/>
              <a:ext cx="3755832" cy="1024363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75F589F-EB32-CB3D-12A3-E051D4110D18}"/>
                </a:ext>
              </a:extLst>
            </p:cNvPr>
            <p:cNvSpPr/>
            <p:nvPr/>
          </p:nvSpPr>
          <p:spPr>
            <a:xfrm>
              <a:off x="5450055" y="4983856"/>
              <a:ext cx="653339" cy="653339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5896553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B3FC-DFFC-D4F4-A9B6-2074F33C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2853000"/>
            <a:ext cx="9000000" cy="1152000"/>
          </a:xfrm>
        </p:spPr>
        <p:txBody>
          <a:bodyPr/>
          <a:lstStyle/>
          <a:p>
            <a:pPr algn="ctr"/>
            <a:r>
              <a:rPr lang="en-GB"/>
              <a:t>End of round 4</a:t>
            </a:r>
          </a:p>
        </p:txBody>
      </p:sp>
    </p:spTree>
    <p:extLst>
      <p:ext uri="{BB962C8B-B14F-4D97-AF65-F5344CB8AC3E}">
        <p14:creationId xmlns:p14="http://schemas.microsoft.com/office/powerpoint/2010/main" val="3330849373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671BC3E-BC5D-D4FE-AEAF-62F315FDAB3F}"/>
              </a:ext>
            </a:extLst>
          </p:cNvPr>
          <p:cNvGrpSpPr/>
          <p:nvPr/>
        </p:nvGrpSpPr>
        <p:grpSpPr>
          <a:xfrm>
            <a:off x="-17448" y="0"/>
            <a:ext cx="12209448" cy="6882970"/>
            <a:chOff x="-17448" y="0"/>
            <a:chExt cx="12209448" cy="6882970"/>
          </a:xfrm>
        </p:grpSpPr>
        <p:pic>
          <p:nvPicPr>
            <p:cNvPr id="8" name="Picture 7" descr="A group of people&#10;&#10;Description automatically generated with low confidence">
              <a:extLst>
                <a:ext uri="{FF2B5EF4-FFF2-40B4-BE49-F238E27FC236}">
                  <a16:creationId xmlns:a16="http://schemas.microsoft.com/office/drawing/2014/main" id="{E7511E53-475E-5394-9EBE-8172BE0BC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04147"/>
              <a:ext cx="12192000" cy="537882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1712AD-3345-EE55-82A1-D16665051F02}"/>
                </a:ext>
              </a:extLst>
            </p:cNvPr>
            <p:cNvSpPr/>
            <p:nvPr/>
          </p:nvSpPr>
          <p:spPr>
            <a:xfrm>
              <a:off x="-17448" y="0"/>
              <a:ext cx="12192000" cy="1772816"/>
            </a:xfrm>
            <a:prstGeom prst="rect">
              <a:avLst/>
            </a:prstGeom>
            <a:solidFill>
              <a:srgbClr val="1E1C49"/>
            </a:solidFill>
            <a:ln>
              <a:solidFill>
                <a:srgbClr val="1E1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>
                  <a:solidFill>
                    <a:schemeClr val="bg1"/>
                  </a:solidFill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Well done Year 3!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731413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u="none" strike="noStrike">
                <a:solidFill>
                  <a:srgbClr val="000000"/>
                </a:solidFill>
                <a:effectLst/>
              </a:rPr>
              <a:t>HFL Education is a leading national provider of school improvement and business support services, training, and resources, which enable schools, educational settings and multi-academy trusts to deliver a great education. We support those we work with to achieve successful long-term outcomes for their children. We believe that every young person, through access to a great education, should be able to realise their potential, regardless of where they live, their background or circumstances.</a:t>
            </a:r>
          </a:p>
          <a:p>
            <a:pPr marL="0" indent="0">
              <a:buNone/>
            </a:pPr>
            <a:r>
              <a:rPr lang="en-GB"/>
              <a:t>Learn more about us by visiting our </a:t>
            </a:r>
            <a:r>
              <a:rPr lang="en-GB">
                <a:hlinkClick r:id="rId3"/>
              </a:rPr>
              <a:t>website</a:t>
            </a: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F02C1-7DA7-9717-F2A2-41477608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50625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02335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3"/>
                </a:solidFill>
              </a:rPr>
              <a:t>Round 1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230" y="1692000"/>
            <a:ext cx="8999538" cy="584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What two calculations does the robot do? </a:t>
            </a: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5" y="26323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2</a:t>
            </a:r>
          </a:p>
        </p:txBody>
      </p:sp>
      <p:pic>
        <p:nvPicPr>
          <p:cNvPr id="3" name="Graphic 2" descr="Robot outline">
            <a:extLst>
              <a:ext uri="{FF2B5EF4-FFF2-40B4-BE49-F238E27FC236}">
                <a16:creationId xmlns:a16="http://schemas.microsoft.com/office/drawing/2014/main" id="{D32DFAEA-40F9-4AFD-67D1-E034415DB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9755" y="2291720"/>
            <a:ext cx="4392488" cy="43924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512F41-93C6-7F6F-6858-7E48F03ED3B8}"/>
              </a:ext>
            </a:extLst>
          </p:cNvPr>
          <p:cNvSpPr txBox="1"/>
          <p:nvPr/>
        </p:nvSpPr>
        <p:spPr>
          <a:xfrm>
            <a:off x="4463904" y="2492896"/>
            <a:ext cx="864096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B09303-44E4-ADF9-46AA-07CB0913E0DC}"/>
              </a:ext>
            </a:extLst>
          </p:cNvPr>
          <p:cNvSpPr txBox="1"/>
          <p:nvPr/>
        </p:nvSpPr>
        <p:spPr>
          <a:xfrm>
            <a:off x="6744072" y="5417348"/>
            <a:ext cx="864096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972B87-598C-39D8-1BAB-A0645F743E20}"/>
              </a:ext>
            </a:extLst>
          </p:cNvPr>
          <p:cNvSpPr txBox="1"/>
          <p:nvPr/>
        </p:nvSpPr>
        <p:spPr>
          <a:xfrm>
            <a:off x="2787645" y="2453727"/>
            <a:ext cx="553357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  <a:p>
            <a:endParaRPr lang="en-GB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800" b="1">
                <a:solidFill>
                  <a:schemeClr val="accent3"/>
                </a:solidFill>
              </a:rPr>
              <a:t>5</a:t>
            </a:r>
          </a:p>
          <a:p>
            <a:endParaRPr lang="en-GB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800" b="1">
                <a:solidFill>
                  <a:schemeClr val="accent6"/>
                </a:solidFill>
              </a:rPr>
              <a:t>6</a:t>
            </a:r>
          </a:p>
          <a:p>
            <a:endParaRPr lang="en-GB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800" b="1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40CED-8E24-197B-4BED-2CDA76F2AE68}"/>
              </a:ext>
            </a:extLst>
          </p:cNvPr>
          <p:cNvSpPr txBox="1"/>
          <p:nvPr/>
        </p:nvSpPr>
        <p:spPr>
          <a:xfrm>
            <a:off x="8850996" y="2492896"/>
            <a:ext cx="922047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>
                <a:solidFill>
                  <a:schemeClr val="tx2">
                    <a:lumMod val="60000"/>
                    <a:lumOff val="40000"/>
                  </a:schemeClr>
                </a:solidFill>
              </a:rPr>
              <a:t>17</a:t>
            </a:r>
          </a:p>
          <a:p>
            <a:endParaRPr lang="en-GB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800" b="1">
                <a:solidFill>
                  <a:schemeClr val="accent3"/>
                </a:solidFill>
              </a:rPr>
              <a:t>21</a:t>
            </a:r>
          </a:p>
          <a:p>
            <a:endParaRPr lang="en-GB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800" b="1">
                <a:solidFill>
                  <a:schemeClr val="accent6"/>
                </a:solidFill>
              </a:rPr>
              <a:t>25</a:t>
            </a:r>
          </a:p>
          <a:p>
            <a:endParaRPr lang="en-GB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800" b="1">
                <a:solidFill>
                  <a:schemeClr val="accent1"/>
                </a:solidFill>
              </a:rPr>
              <a:t>29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D1D15CC-57EB-8804-1A17-09788BB0A551}"/>
              </a:ext>
            </a:extLst>
          </p:cNvPr>
          <p:cNvSpPr/>
          <p:nvPr/>
        </p:nvSpPr>
        <p:spPr>
          <a:xfrm>
            <a:off x="3431704" y="2676118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ADAD28F-2493-D40B-D8F9-259C0BD8BE31}"/>
              </a:ext>
            </a:extLst>
          </p:cNvPr>
          <p:cNvSpPr/>
          <p:nvPr/>
        </p:nvSpPr>
        <p:spPr>
          <a:xfrm>
            <a:off x="3431704" y="3685220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5B44226-083F-9830-39F7-9343681BC70F}"/>
              </a:ext>
            </a:extLst>
          </p:cNvPr>
          <p:cNvSpPr/>
          <p:nvPr/>
        </p:nvSpPr>
        <p:spPr>
          <a:xfrm>
            <a:off x="3449013" y="4694322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BDBDBC3-5E95-2D4A-2F93-3388DE2FD857}"/>
              </a:ext>
            </a:extLst>
          </p:cNvPr>
          <p:cNvSpPr/>
          <p:nvPr/>
        </p:nvSpPr>
        <p:spPr>
          <a:xfrm>
            <a:off x="3431704" y="5703424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BC173C7-D40A-A70B-5D6E-225533C625A9}"/>
              </a:ext>
            </a:extLst>
          </p:cNvPr>
          <p:cNvSpPr/>
          <p:nvPr/>
        </p:nvSpPr>
        <p:spPr>
          <a:xfrm>
            <a:off x="7932203" y="2699984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ABF37ED-F935-6BB2-CADD-DA564E0C466C}"/>
              </a:ext>
            </a:extLst>
          </p:cNvPr>
          <p:cNvSpPr/>
          <p:nvPr/>
        </p:nvSpPr>
        <p:spPr>
          <a:xfrm>
            <a:off x="7932203" y="3709086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FC6FD5B-A411-7764-51C4-422CBCA750F5}"/>
              </a:ext>
            </a:extLst>
          </p:cNvPr>
          <p:cNvSpPr/>
          <p:nvPr/>
        </p:nvSpPr>
        <p:spPr>
          <a:xfrm>
            <a:off x="7949512" y="4718188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3EC6C60-3019-B028-B435-C8D108F19EA5}"/>
              </a:ext>
            </a:extLst>
          </p:cNvPr>
          <p:cNvSpPr/>
          <p:nvPr/>
        </p:nvSpPr>
        <p:spPr>
          <a:xfrm>
            <a:off x="7932203" y="5727290"/>
            <a:ext cx="720080" cy="2880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>
                  <a:lumMod val="50000"/>
                </a:schemeClr>
              </a:solidFill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2563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67373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11135BD-B340-DFC0-9C98-4690384B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3"/>
                </a:solidFill>
              </a:rPr>
              <a:t>Round 1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556792"/>
            <a:ext cx="10451901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Jack is thinking of a whole number.</a:t>
            </a: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He </a:t>
            </a:r>
            <a:r>
              <a:rPr lang="en-GB" sz="3200" b="1">
                <a:latin typeface="Nunito Sans" pitchFamily="2" charset="0"/>
                <a:ea typeface="Verdana" panose="020B0604030504040204" pitchFamily="34" charset="0"/>
              </a:rPr>
              <a:t>multiplies</a:t>
            </a: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it by 5,</a:t>
            </a: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then </a:t>
            </a:r>
            <a:r>
              <a:rPr lang="en-GB" sz="3200" b="1">
                <a:latin typeface="Nunito Sans" pitchFamily="2" charset="0"/>
                <a:ea typeface="Verdana" panose="020B0604030504040204" pitchFamily="34" charset="0"/>
              </a:rPr>
              <a:t>adds</a:t>
            </a: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7</a:t>
            </a: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and </a:t>
            </a:r>
            <a:r>
              <a:rPr lang="en-GB" sz="3200" b="1">
                <a:latin typeface="Nunito Sans" pitchFamily="2" charset="0"/>
                <a:ea typeface="Verdana" panose="020B0604030504040204" pitchFamily="34" charset="0"/>
              </a:rPr>
              <a:t>doubles</a:t>
            </a: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it.</a:t>
            </a: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He arrives at 64.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What number did Jack first think of?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D31B6-831E-E88D-3139-54908AF4B1CC}"/>
              </a:ext>
            </a:extLst>
          </p:cNvPr>
          <p:cNvSpPr txBox="1"/>
          <p:nvPr/>
        </p:nvSpPr>
        <p:spPr>
          <a:xfrm>
            <a:off x="9991856" y="263238"/>
            <a:ext cx="2000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31086402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1EB9-092D-DF2D-B057-AE2D984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93F6-2588-E69C-71B7-1CF5E42A98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0407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HfL standard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 anchorCtr="1">
        <a:noAutofit/>
      </a:bodyPr>
      <a:lstStyle>
        <a:defPPr algn="l">
          <a:defRPr b="1" i="0"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DC4DC712-8723-D54C-97F7-BDEF1606DB14}"/>
    </a:ext>
  </a:extLst>
</a:theme>
</file>

<file path=ppt/theme/theme2.xml><?xml version="1.0" encoding="utf-8"?>
<a:theme xmlns:a="http://schemas.openxmlformats.org/drawingml/2006/main" name="Section Divider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311259A-EC3B-F145-B6C1-B20694368422}" vid="{6B1A5CA1-3002-894D-93EC-BD758A144C4C}"/>
    </a:ext>
  </a:extLst>
</a:theme>
</file>

<file path=ppt/theme/theme3.xml><?xml version="1.0" encoding="utf-8"?>
<a:theme xmlns:a="http://schemas.openxmlformats.org/drawingml/2006/main" name="HfL blank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A32A828E-00E5-EF49-9464-2751479B404A}"/>
    </a:ext>
  </a:extLst>
</a:theme>
</file>

<file path=ppt/theme/theme4.xml><?xml version="1.0" encoding="utf-8"?>
<a:theme xmlns:a="http://schemas.openxmlformats.org/drawingml/2006/main" name="HfL slide with yellow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5D836D53-F2F9-1B4A-B39D-AF784DA6E079}"/>
    </a:ext>
  </a:extLst>
</a:theme>
</file>

<file path=ppt/theme/theme5.xml><?xml version="1.0" encoding="utf-8"?>
<a:theme xmlns:a="http://schemas.openxmlformats.org/drawingml/2006/main" name="HfL slide with pink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DCAD06F4-BDA7-5044-AA63-B8746AB8F3C2}"/>
    </a:ext>
  </a:extLst>
</a:theme>
</file>

<file path=ppt/theme/theme6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34E69"/>
    </a:dk2>
    <a:lt2>
      <a:srgbClr val="E4E4E4"/>
    </a:lt2>
    <a:accent1>
      <a:srgbClr val="2F8989"/>
    </a:accent1>
    <a:accent2>
      <a:srgbClr val="2F8989"/>
    </a:accent2>
    <a:accent3>
      <a:srgbClr val="BB6998"/>
    </a:accent3>
    <a:accent4>
      <a:srgbClr val="0070BD"/>
    </a:accent4>
    <a:accent5>
      <a:srgbClr val="A6C2B9"/>
    </a:accent5>
    <a:accent6>
      <a:srgbClr val="510C76"/>
    </a:accent6>
    <a:hlink>
      <a:srgbClr val="024D69"/>
    </a:hlink>
    <a:folHlink>
      <a:srgbClr val="FE7179"/>
    </a:folHlink>
  </a:clrScheme>
</a:themeOverride>
</file>

<file path=ppt/theme/themeOverride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34E69"/>
    </a:dk2>
    <a:lt2>
      <a:srgbClr val="E4E4E4"/>
    </a:lt2>
    <a:accent1>
      <a:srgbClr val="2F8989"/>
    </a:accent1>
    <a:accent2>
      <a:srgbClr val="2F8989"/>
    </a:accent2>
    <a:accent3>
      <a:srgbClr val="BB6998"/>
    </a:accent3>
    <a:accent4>
      <a:srgbClr val="0070BD"/>
    </a:accent4>
    <a:accent5>
      <a:srgbClr val="A6C2B9"/>
    </a:accent5>
    <a:accent6>
      <a:srgbClr val="510C76"/>
    </a:accent6>
    <a:hlink>
      <a:srgbClr val="024D69"/>
    </a:hlink>
    <a:folHlink>
      <a:srgbClr val="FE717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d90682-c000-4035-8bf6-4b74f953736d">
      <Terms xmlns="http://schemas.microsoft.com/office/infopath/2007/PartnerControls"/>
    </lcf76f155ced4ddcb4097134ff3c332f>
    <TaxCatchAll xmlns="eaa86ac4-6f89-4dfd-b4aa-4024b52c59b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03AC79FA4124FB8B97F54364EDACC" ma:contentTypeVersion="16" ma:contentTypeDescription="Create a new document." ma:contentTypeScope="" ma:versionID="62fc049b5278090d1653298e323d5a73">
  <xsd:schema xmlns:xsd="http://www.w3.org/2001/XMLSchema" xmlns:xs="http://www.w3.org/2001/XMLSchema" xmlns:p="http://schemas.microsoft.com/office/2006/metadata/properties" xmlns:ns2="8ed90682-c000-4035-8bf6-4b74f953736d" xmlns:ns3="eaa86ac4-6f89-4dfd-b4aa-4024b52c59b4" targetNamespace="http://schemas.microsoft.com/office/2006/metadata/properties" ma:root="true" ma:fieldsID="f74f538d10d9f4ca74a8b86bb2581a1a" ns2:_="" ns3:_="">
    <xsd:import namespace="8ed90682-c000-4035-8bf6-4b74f953736d"/>
    <xsd:import namespace="eaa86ac4-6f89-4dfd-b4aa-4024b52c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90682-c000-4035-8bf6-4b74f9537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436d8f-251b-46dc-bf74-56612f19a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86ac4-6f89-4dfd-b4aa-4024b52c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9e38c3-68d9-4980-8367-81a8c0f3a67c}" ma:internalName="TaxCatchAll" ma:showField="CatchAllData" ma:web="eaa86ac4-6f89-4dfd-b4aa-4024b52c5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B6C083-B0DA-4E04-B05A-18DB5431E8CD}">
  <ds:schemaRefs>
    <ds:schemaRef ds:uri="8ed90682-c000-4035-8bf6-4b74f953736d"/>
    <ds:schemaRef ds:uri="eaa86ac4-6f89-4dfd-b4aa-4024b52c59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E953078-C50E-4145-8577-FE836F18FE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A7098B-A393-468C-9530-1B0067A477D5}">
  <ds:schemaRefs>
    <ds:schemaRef ds:uri="8ed90682-c000-4035-8bf6-4b74f953736d"/>
    <ds:schemaRef ds:uri="eaa86ac4-6f89-4dfd-b4aa-4024b52c59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</TotalTime>
  <Words>1309</Words>
  <Application>Microsoft Office PowerPoint</Application>
  <PresentationFormat>Widescreen</PresentationFormat>
  <Paragraphs>435</Paragraphs>
  <Slides>47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HfL standard slides</vt:lpstr>
      <vt:lpstr>Section Dividers</vt:lpstr>
      <vt:lpstr>HfL blank slides</vt:lpstr>
      <vt:lpstr>HfL slide with yellow</vt:lpstr>
      <vt:lpstr>HfL slide with pink</vt:lpstr>
      <vt:lpstr>PowerPoint Presentation</vt:lpstr>
      <vt:lpstr>Questions and answers</vt:lpstr>
      <vt:lpstr>Round 1</vt:lpstr>
      <vt:lpstr>Round 1</vt:lpstr>
      <vt:lpstr>PowerPoint Presentation</vt:lpstr>
      <vt:lpstr>Round 1</vt:lpstr>
      <vt:lpstr>PowerPoint Presentation</vt:lpstr>
      <vt:lpstr>Round 1</vt:lpstr>
      <vt:lpstr>PowerPoint Presentation</vt:lpstr>
      <vt:lpstr>Round 1</vt:lpstr>
      <vt:lpstr>PowerPoint Presentation</vt:lpstr>
      <vt:lpstr>Round 1</vt:lpstr>
      <vt:lpstr>PowerPoint Presentation</vt:lpstr>
      <vt:lpstr>End of round 1</vt:lpstr>
      <vt:lpstr>Round 2</vt:lpstr>
      <vt:lpstr>Round 2</vt:lpstr>
      <vt:lpstr>PowerPoint Presentation</vt:lpstr>
      <vt:lpstr>Round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2</vt:lpstr>
      <vt:lpstr>PowerPoint Presentation</vt:lpstr>
      <vt:lpstr>PowerPoint Presentation</vt:lpstr>
      <vt:lpstr>PowerPoint Presentation</vt:lpstr>
      <vt:lpstr>PowerPoint Presentation</vt:lpstr>
      <vt:lpstr>End of round 2</vt:lpstr>
      <vt:lpstr>Round 3</vt:lpstr>
      <vt:lpstr>PowerPoint Presentation</vt:lpstr>
      <vt:lpstr>Spot that shape!</vt:lpstr>
      <vt:lpstr>Spot that shape!</vt:lpstr>
      <vt:lpstr>End of round 3</vt:lpstr>
      <vt:lpstr>Round 4</vt:lpstr>
      <vt:lpstr>Round 4</vt:lpstr>
      <vt:lpstr>PowerPoint Presentation</vt:lpstr>
      <vt:lpstr>Round 4</vt:lpstr>
      <vt:lpstr>PowerPoint Presentation</vt:lpstr>
      <vt:lpstr>Round 4</vt:lpstr>
      <vt:lpstr>PowerPoint Presentation</vt:lpstr>
      <vt:lpstr>Round 4</vt:lpstr>
      <vt:lpstr>PowerPoint Presentation</vt:lpstr>
      <vt:lpstr>Round 4</vt:lpstr>
      <vt:lpstr>End of round 4</vt:lpstr>
      <vt:lpstr>PowerPoint Presentation</vt:lpstr>
      <vt:lpstr>PowerPoint Presentation</vt:lpstr>
    </vt:vector>
  </TitlesOfParts>
  <Company>HfL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Cook</dc:creator>
  <cp:lastModifiedBy>Nicola Adams</cp:lastModifiedBy>
  <cp:revision>3</cp:revision>
  <cp:lastPrinted>2023-01-26T14:16:31Z</cp:lastPrinted>
  <dcterms:created xsi:type="dcterms:W3CDTF">2023-01-22T09:53:37Z</dcterms:created>
  <dcterms:modified xsi:type="dcterms:W3CDTF">2023-06-02T13:48:54Z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0x01010051903AC79FA4124FB8B97F54364EDACC</vt:lpwstr>
  </property>
  <property fmtid="{D5CDD505-2E9C-101B-9397-08002B2CF9AE}" pid="3" name="Order">
    <vt:r8>98200</vt:r8>
  </property>
  <property fmtid="{D5CDD505-2E9C-101B-9397-08002B2CF9AE}" pid="4" name="MediaServiceImageTags">
    <vt:lpwstr/>
  </property>
</Properties>
</file>