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54"/>
  </p:notesMasterIdLst>
  <p:handoutMasterIdLst>
    <p:handoutMasterId r:id="rId55"/>
  </p:handoutMasterIdLst>
  <p:sldIdLst>
    <p:sldId id="256" r:id="rId9"/>
    <p:sldId id="505" r:id="rId10"/>
    <p:sldId id="478" r:id="rId11"/>
    <p:sldId id="601" r:id="rId12"/>
    <p:sldId id="628" r:id="rId13"/>
    <p:sldId id="603" r:id="rId14"/>
    <p:sldId id="627" r:id="rId15"/>
    <p:sldId id="602" r:id="rId16"/>
    <p:sldId id="626" r:id="rId17"/>
    <p:sldId id="604" r:id="rId18"/>
    <p:sldId id="625" r:id="rId19"/>
    <p:sldId id="659" r:id="rId20"/>
    <p:sldId id="624" r:id="rId21"/>
    <p:sldId id="595" r:id="rId22"/>
    <p:sldId id="607" r:id="rId23"/>
    <p:sldId id="609" r:id="rId24"/>
    <p:sldId id="661" r:id="rId25"/>
    <p:sldId id="660" r:id="rId26"/>
    <p:sldId id="644" r:id="rId27"/>
    <p:sldId id="642" r:id="rId28"/>
    <p:sldId id="643" r:id="rId29"/>
    <p:sldId id="633" r:id="rId30"/>
    <p:sldId id="645" r:id="rId31"/>
    <p:sldId id="646" r:id="rId32"/>
    <p:sldId id="619" r:id="rId33"/>
    <p:sldId id="622" r:id="rId34"/>
    <p:sldId id="611" r:id="rId35"/>
    <p:sldId id="614" r:id="rId36"/>
    <p:sldId id="663" r:id="rId37"/>
    <p:sldId id="616" r:id="rId38"/>
    <p:sldId id="662" r:id="rId39"/>
    <p:sldId id="612" r:id="rId40"/>
    <p:sldId id="615" r:id="rId41"/>
    <p:sldId id="647" r:id="rId42"/>
    <p:sldId id="649" r:id="rId43"/>
    <p:sldId id="563" r:id="rId44"/>
    <p:sldId id="650" r:id="rId45"/>
    <p:sldId id="610" r:id="rId46"/>
    <p:sldId id="652" r:id="rId47"/>
    <p:sldId id="655" r:id="rId48"/>
    <p:sldId id="654" r:id="rId49"/>
    <p:sldId id="653" r:id="rId50"/>
    <p:sldId id="613" r:id="rId51"/>
    <p:sldId id="521" r:id="rId52"/>
    <p:sldId id="266" r:id="rId53"/>
  </p:sldIdLst>
  <p:sldSz cx="12192000" cy="6858000"/>
  <p:notesSz cx="6888163" cy="10020300"/>
  <p:embeddedFontLst>
    <p:embeddedFont>
      <p:font typeface="Nunito" pitchFamily="2" charset="0"/>
      <p:regular r:id="rId56"/>
      <p:bold r:id="rId57"/>
      <p:italic r:id="rId58"/>
      <p:boldItalic r:id="rId59"/>
    </p:embeddedFont>
    <p:embeddedFont>
      <p:font typeface="Nunito Sans" pitchFamily="2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  <p:embeddedFont>
      <p:font typeface="Verdana" panose="020B0604030504040204" pitchFamily="34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78BBBBED-99B7-49D1-B76D-DB056A881A58}">
          <p14:sldIdLst>
            <p14:sldId id="256"/>
          </p14:sldIdLst>
        </p14:section>
        <p14:section name="Main Section" id="{277E3591-685D-4E1A-950D-F3F67123FC2F}">
          <p14:sldIdLst>
            <p14:sldId id="505"/>
            <p14:sldId id="478"/>
            <p14:sldId id="601"/>
            <p14:sldId id="628"/>
            <p14:sldId id="603"/>
            <p14:sldId id="627"/>
            <p14:sldId id="602"/>
            <p14:sldId id="626"/>
            <p14:sldId id="604"/>
            <p14:sldId id="625"/>
            <p14:sldId id="659"/>
            <p14:sldId id="624"/>
            <p14:sldId id="595"/>
            <p14:sldId id="607"/>
            <p14:sldId id="609"/>
            <p14:sldId id="661"/>
            <p14:sldId id="660"/>
            <p14:sldId id="644"/>
            <p14:sldId id="642"/>
            <p14:sldId id="643"/>
            <p14:sldId id="633"/>
            <p14:sldId id="645"/>
            <p14:sldId id="646"/>
            <p14:sldId id="619"/>
            <p14:sldId id="622"/>
            <p14:sldId id="611"/>
            <p14:sldId id="614"/>
            <p14:sldId id="663"/>
            <p14:sldId id="616"/>
            <p14:sldId id="662"/>
            <p14:sldId id="612"/>
            <p14:sldId id="615"/>
            <p14:sldId id="647"/>
            <p14:sldId id="649"/>
            <p14:sldId id="563"/>
            <p14:sldId id="650"/>
            <p14:sldId id="610"/>
            <p14:sldId id="652"/>
            <p14:sldId id="655"/>
            <p14:sldId id="654"/>
            <p14:sldId id="653"/>
            <p14:sldId id="613"/>
            <p14:sldId id="52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32155"/>
    <a:srgbClr val="000099"/>
    <a:srgbClr val="63A48D"/>
    <a:srgbClr val="0070BC"/>
    <a:srgbClr val="469091"/>
    <a:srgbClr val="1E1C49"/>
    <a:srgbClr val="7D703B"/>
    <a:srgbClr val="E2BAF8"/>
    <a:srgbClr val="005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438DC-4432-441E-81CB-89D398EF3872}" v="21" dt="2023-05-25T10:11:5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795" autoAdjust="0"/>
  </p:normalViewPr>
  <p:slideViewPr>
    <p:cSldViewPr snapToGrid="0">
      <p:cViewPr varScale="1">
        <p:scale>
          <a:sx n="72" d="100"/>
          <a:sy n="72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6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2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handoutMaster" Target="handoutMasters/handoutMaster1.xml"/><Relationship Id="rId76" Type="http://schemas.microsoft.com/office/2015/10/relationships/revisionInfo" Target="revisionInfo.xml"/><Relationship Id="rId7" Type="http://schemas.openxmlformats.org/officeDocument/2006/relationships/slideMaster" Target="slideMasters/slideMaster4.xml"/><Relationship Id="rId7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>
                <a:latin typeface="Nunito Sans" pitchFamily="2" charset="0"/>
              </a:rPr>
              <a:t>02/06/2023</a:t>
            </a:fld>
            <a:endParaRPr lang="en-GB" sz="110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>
                <a:latin typeface="Nunito Sans" pitchFamily="2" charset="0"/>
              </a:rPr>
              <a:t>‹#›</a:t>
            </a:fld>
            <a:endParaRPr lang="en-GB" sz="110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492125"/>
            <a:ext cx="4111625" cy="231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4120" y="2879614"/>
            <a:ext cx="6219925" cy="6637932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2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477963"/>
            <a:ext cx="7085013" cy="398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14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15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8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11 x 10 x 3 x 7</a:t>
            </a:r>
          </a:p>
          <a:p>
            <a:r>
              <a:rPr lang="en-GB"/>
              <a:t>There are </a:t>
            </a:r>
            <a:r>
              <a:rPr lang="en-GB" b="1"/>
              <a:t>2,310 dots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11 x 10 x 3 x 7</a:t>
            </a:r>
          </a:p>
          <a:p>
            <a:r>
              <a:rPr lang="en-GB"/>
              <a:t>There are </a:t>
            </a:r>
            <a:r>
              <a:rPr lang="en-GB" b="1"/>
              <a:t>2,310 dots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/>
              <a:t>187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0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168 dots on a standard set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1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/>
              <a:t>F 9             I 9      N13      A12     L 7 </a:t>
            </a:r>
            <a:r>
              <a:rPr lang="en-GB" sz="2000" b="1"/>
              <a:t>= </a:t>
            </a:r>
            <a:r>
              <a:rPr lang="en-GB" sz="2000"/>
              <a:t>50     + 25 in each corner =    100 green 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The rectangle has an area of 304 squares.</a:t>
            </a:r>
          </a:p>
          <a:p>
            <a:pPr marL="0" indent="0">
              <a:buNone/>
            </a:pPr>
            <a:endParaRPr lang="en-GB" sz="2000" b="1"/>
          </a:p>
          <a:p>
            <a:pPr marL="0" indent="0">
              <a:buNone/>
            </a:pPr>
            <a:r>
              <a:rPr lang="en-GB" sz="2000" b="1"/>
              <a:t>Approximately a third of the shape is green= option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3DFBC5D-9444-4997-B900-DD869E0474B9}" type="slidenum">
              <a:rPr lang="en-GB">
                <a:solidFill>
                  <a:srgbClr val="000000"/>
                </a:solidFill>
              </a:rPr>
              <a:pPr defTabSz="924458">
                <a:defRPr/>
              </a:pPr>
              <a:t>23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78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/>
              <a:t>Each row would need 28 small triangles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0"/>
              <a:t>12 rows = </a:t>
            </a:r>
            <a:r>
              <a:rPr lang="en-GB" b="1"/>
              <a:t>336 triangles in total. 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72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477963"/>
            <a:ext cx="7085013" cy="398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26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64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477963"/>
            <a:ext cx="7085013" cy="398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27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8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200" y="528638"/>
            <a:ext cx="44211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93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28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46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16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477963"/>
            <a:ext cx="7085013" cy="398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32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33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91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CDBA 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0"/>
              <a:t>A – 20</a:t>
            </a:r>
          </a:p>
          <a:p>
            <a:pPr marL="0" indent="0">
              <a:buNone/>
            </a:pPr>
            <a:r>
              <a:rPr lang="en-GB" b="0"/>
              <a:t>B – 15 </a:t>
            </a:r>
          </a:p>
          <a:p>
            <a:pPr marL="0" indent="0">
              <a:buNone/>
            </a:pPr>
            <a:r>
              <a:rPr lang="en-GB" b="0"/>
              <a:t>C – 3 </a:t>
            </a:r>
          </a:p>
          <a:p>
            <a:pPr marL="0" indent="0">
              <a:buNone/>
            </a:pPr>
            <a:r>
              <a:rPr lang="en-GB" b="0"/>
              <a:t>D – 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3DFBC5D-9444-4997-B900-DD869E0474B9}" type="slidenum">
              <a:rPr lang="en-GB">
                <a:solidFill>
                  <a:srgbClr val="000000"/>
                </a:solidFill>
              </a:rPr>
              <a:pPr defTabSz="924458">
                <a:defRPr/>
              </a:pPr>
              <a:t>34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 fontAlgn="t">
              <a:spcBef>
                <a:spcPts val="1213"/>
              </a:spcBef>
              <a:spcAft>
                <a:spcPts val="0"/>
              </a:spcAft>
              <a:buAutoNum type="alphaUcParenR"/>
            </a:pPr>
            <a:r>
              <a:rPr lang="en-GB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</a:t>
            </a:r>
          </a:p>
          <a:p>
            <a:pPr marL="346672" indent="-346672" defTabSz="924458" fontAlgn="t">
              <a:spcBef>
                <a:spcPts val="1213"/>
              </a:spcBef>
              <a:spcAft>
                <a:spcPts val="0"/>
              </a:spcAft>
              <a:buFont typeface="Arial" panose="020B0604020202020204" pitchFamily="34" charset="0"/>
              <a:buAutoNum type="alphaUcParenR"/>
              <a:defRPr/>
            </a:pPr>
            <a:r>
              <a:rPr lang="en-GB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101 </a:t>
            </a:r>
            <a:endParaRPr lang="en-GB" sz="1800">
              <a:latin typeface="Arial" panose="020B0604020202020204" pitchFamily="34" charset="0"/>
            </a:endParaRPr>
          </a:p>
          <a:p>
            <a:pPr marL="346672" indent="-346672" defTabSz="924458" fontAlgn="t">
              <a:spcBef>
                <a:spcPts val="1213"/>
              </a:spcBef>
              <a:spcAft>
                <a:spcPts val="0"/>
              </a:spcAft>
              <a:buFont typeface="Arial" panose="020B0604020202020204" pitchFamily="34" charset="0"/>
              <a:buAutoNum type="alphaUcParenR"/>
              <a:defRPr/>
            </a:pPr>
            <a:r>
              <a:rPr lang="en-GB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</a:t>
            </a:r>
          </a:p>
          <a:p>
            <a:pPr marL="346672" indent="-346672" defTabSz="924458" fontAlgn="t">
              <a:spcBef>
                <a:spcPts val="1213"/>
              </a:spcBef>
              <a:spcAft>
                <a:spcPts val="0"/>
              </a:spcAft>
              <a:buFont typeface="Arial" panose="020B0604020202020204" pitchFamily="34" charset="0"/>
              <a:buAutoNum type="alphaUcParenR"/>
              <a:defRPr/>
            </a:pPr>
            <a:r>
              <a:rPr lang="en-GB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</a:t>
            </a:r>
            <a:endParaRPr lang="en-GB" sz="1800">
              <a:latin typeface="Arial" panose="020B0604020202020204" pitchFamily="34" charset="0"/>
            </a:endParaRPr>
          </a:p>
          <a:p>
            <a:pPr marL="346672" indent="-346672" fontAlgn="t">
              <a:spcBef>
                <a:spcPts val="1213"/>
              </a:spcBef>
              <a:spcAft>
                <a:spcPts val="0"/>
              </a:spcAft>
              <a:buAutoNum type="alphaUcParenR"/>
            </a:pPr>
            <a:endParaRPr lang="en-GB" sz="1800">
              <a:latin typeface="Arial" panose="020B0604020202020204" pitchFamily="34" charset="0"/>
            </a:endParaRPr>
          </a:p>
          <a:p>
            <a:pPr marL="346672" indent="-346672" fontAlgn="t">
              <a:spcBef>
                <a:spcPts val="1213"/>
              </a:spcBef>
              <a:spcAft>
                <a:spcPts val="0"/>
              </a:spcAft>
              <a:buAutoNum type="alphaUcParenR"/>
            </a:pPr>
            <a:endParaRPr lang="en-GB" sz="1800">
              <a:latin typeface="Arial" panose="020B0604020202020204" pitchFamily="34" charset="0"/>
            </a:endParaRPr>
          </a:p>
          <a:p>
            <a:pPr marL="0" indent="0" fontAlgn="t">
              <a:spcBef>
                <a:spcPts val="1213"/>
              </a:spcBef>
              <a:spcAft>
                <a:spcPts val="0"/>
              </a:spcAft>
              <a:buNone/>
            </a:pPr>
            <a:r>
              <a:rPr lang="en-GB" sz="1800" b="1">
                <a:latin typeface="Arial" panose="020B0604020202020204" pitchFamily="34" charset="0"/>
              </a:rPr>
              <a:t>B is incorrect as it equals 101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11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6 x 3 x 4 children = 72 children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72 children divided by 8 =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53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365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3DFBC5D-9444-4997-B900-DD869E0474B9}" type="slidenum">
              <a:rPr lang="en-GB">
                <a:solidFill>
                  <a:srgbClr val="000000"/>
                </a:solidFill>
              </a:rPr>
              <a:pPr defTabSz="924458">
                <a:defRPr/>
              </a:pPr>
              <a:t>40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5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44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9244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+ 8 + 90  = 138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3DFBC5D-9444-4997-B900-DD869E0474B9}" type="slidenum">
              <a:rPr lang="en-GB">
                <a:solidFill>
                  <a:srgbClr val="000000"/>
                </a:solidFill>
              </a:rPr>
              <a:pPr defTabSz="924458">
                <a:defRPr/>
              </a:pPr>
              <a:t>42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87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477963"/>
            <a:ext cx="7085013" cy="398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43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5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3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200" y="528638"/>
            <a:ext cx="44211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70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9</a:t>
            </a:r>
            <a:r>
              <a:rPr lang="en-GB"/>
              <a:t>67 – 3</a:t>
            </a:r>
            <a:r>
              <a:rPr lang="en-GB" b="1"/>
              <a:t>9</a:t>
            </a:r>
            <a:r>
              <a:rPr lang="en-GB"/>
              <a:t>8 =  56</a:t>
            </a:r>
            <a:r>
              <a:rPr lang="en-GB" b="1"/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0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 C D and F are all equivalent to one quarter</a:t>
            </a:r>
          </a:p>
          <a:p>
            <a:r>
              <a:rPr lang="en-GB" b="1" dirty="0"/>
              <a:t>E has 2 out of 9 parts shaded.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x10 - 9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3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9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07:45 – points for closeness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8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162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657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008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08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F664-F44E-210E-CF7F-3A78EBD19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3BFFC-EBD9-BD7C-AA11-97E8228D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4E721-CEB8-A93A-44D5-EEBEA79D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C9E-CA83-4C05-8A6C-3132C297EEAC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21512-DBB3-FFCE-0A1D-F0069109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A3242-8254-4B3E-7D58-6B911883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0522-C642-4115-80AF-28D67E176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60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9" r:id="rId15"/>
    <p:sldLayoutId id="2147483881" r:id="rId16"/>
    <p:sldLayoutId id="2147483883" r:id="rId1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0" r:id="rId6"/>
    <p:sldLayoutId id="2147483882" r:id="rId7"/>
    <p:sldLayoutId id="2147483885" r:id="rId8"/>
    <p:sldLayoutId id="2147483886" r:id="rId9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ertsforlearning.co.u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91D1C5-4314-2E7A-8499-DC2787BE831D}"/>
              </a:ext>
            </a:extLst>
          </p:cNvPr>
          <p:cNvSpPr txBox="1"/>
          <p:nvPr/>
        </p:nvSpPr>
        <p:spPr>
          <a:xfrm>
            <a:off x="6208968" y="312686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F79A31-6428-B129-B4F8-FBB38F727578}"/>
              </a:ext>
            </a:extLst>
          </p:cNvPr>
          <p:cNvGrpSpPr/>
          <p:nvPr/>
        </p:nvGrpSpPr>
        <p:grpSpPr>
          <a:xfrm>
            <a:off x="643080" y="305880"/>
            <a:ext cx="6672120" cy="3123120"/>
            <a:chOff x="1011569" y="3814917"/>
            <a:chExt cx="5815314" cy="27220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B59756-BE65-018D-D4C7-35C587C0CA9E}"/>
                </a:ext>
              </a:extLst>
            </p:cNvPr>
            <p:cNvGrpSpPr/>
            <p:nvPr/>
          </p:nvGrpSpPr>
          <p:grpSpPr>
            <a:xfrm>
              <a:off x="1011569" y="3814917"/>
              <a:ext cx="5815314" cy="2722062"/>
              <a:chOff x="1011569" y="3814917"/>
              <a:chExt cx="5815314" cy="272206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2144F4B-3570-D216-6CF0-602708E9F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569" y="3814917"/>
                <a:ext cx="5815314" cy="2722062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91176E-97A4-6768-710E-4F33C2F0090B}"/>
                  </a:ext>
                </a:extLst>
              </p:cNvPr>
              <p:cNvSpPr/>
              <p:nvPr/>
            </p:nvSpPr>
            <p:spPr>
              <a:xfrm>
                <a:off x="2114550" y="6172200"/>
                <a:ext cx="1360170" cy="205740"/>
              </a:xfrm>
              <a:prstGeom prst="rect">
                <a:avLst/>
              </a:prstGeom>
              <a:solidFill>
                <a:srgbClr val="0070BC"/>
              </a:solidFill>
              <a:ln>
                <a:solidFill>
                  <a:srgbClr val="0070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7300926-5914-AF40-8875-58F8B7CD6431}"/>
                </a:ext>
              </a:extLst>
            </p:cNvPr>
            <p:cNvSpPr/>
            <p:nvPr/>
          </p:nvSpPr>
          <p:spPr>
            <a:xfrm>
              <a:off x="3919226" y="4034838"/>
              <a:ext cx="2805666" cy="77383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GRAND FINAL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1780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5BE946F-6A3B-15CD-C2C2-84406B22EF56}"/>
              </a:ext>
            </a:extLst>
          </p:cNvPr>
          <p:cNvSpPr/>
          <p:nvPr/>
        </p:nvSpPr>
        <p:spPr>
          <a:xfrm>
            <a:off x="568983" y="5985383"/>
            <a:ext cx="2892153" cy="825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1" y="-143972"/>
            <a:ext cx="9000000" cy="1152000"/>
          </a:xfrm>
        </p:spPr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FF05DF2-2F4F-5C1C-552E-5D229BE93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21925"/>
              </p:ext>
            </p:extLst>
          </p:nvPr>
        </p:nvGraphicFramePr>
        <p:xfrm>
          <a:off x="500302" y="1410844"/>
          <a:ext cx="1799076" cy="28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38">
                  <a:extLst>
                    <a:ext uri="{9D8B030D-6E8A-4147-A177-3AD203B41FA5}">
                      <a16:colId xmlns:a16="http://schemas.microsoft.com/office/drawing/2014/main" val="1635376567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3941926060"/>
                    </a:ext>
                  </a:extLst>
                </a:gridCol>
              </a:tblGrid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5425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25159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22861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185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9CD08C-3971-0B07-4761-CF2F67C8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35007"/>
              </p:ext>
            </p:extLst>
          </p:nvPr>
        </p:nvGraphicFramePr>
        <p:xfrm>
          <a:off x="2643236" y="1410844"/>
          <a:ext cx="1799076" cy="28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38">
                  <a:extLst>
                    <a:ext uri="{9D8B030D-6E8A-4147-A177-3AD203B41FA5}">
                      <a16:colId xmlns:a16="http://schemas.microsoft.com/office/drawing/2014/main" val="127543400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2588983689"/>
                    </a:ext>
                  </a:extLst>
                </a:gridCol>
              </a:tblGrid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21743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22702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34691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7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C7374E-32A7-890F-E10D-128A0A76B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24195"/>
              </p:ext>
            </p:extLst>
          </p:nvPr>
        </p:nvGraphicFramePr>
        <p:xfrm>
          <a:off x="4742250" y="1441536"/>
          <a:ext cx="1799076" cy="28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38">
                  <a:extLst>
                    <a:ext uri="{9D8B030D-6E8A-4147-A177-3AD203B41FA5}">
                      <a16:colId xmlns:a16="http://schemas.microsoft.com/office/drawing/2014/main" val="127543400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2588983689"/>
                    </a:ext>
                  </a:extLst>
                </a:gridCol>
              </a:tblGrid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21743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22702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34691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765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03A27B-788A-5365-7400-2E24A6794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46612"/>
              </p:ext>
            </p:extLst>
          </p:nvPr>
        </p:nvGraphicFramePr>
        <p:xfrm>
          <a:off x="6886210" y="1436086"/>
          <a:ext cx="1799076" cy="28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38">
                  <a:extLst>
                    <a:ext uri="{9D8B030D-6E8A-4147-A177-3AD203B41FA5}">
                      <a16:colId xmlns:a16="http://schemas.microsoft.com/office/drawing/2014/main" val="127543400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2588983689"/>
                    </a:ext>
                  </a:extLst>
                </a:gridCol>
              </a:tblGrid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21743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22702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34691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765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945D8ED-C974-F724-9742-A784FC74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88066"/>
              </p:ext>
            </p:extLst>
          </p:nvPr>
        </p:nvGraphicFramePr>
        <p:xfrm>
          <a:off x="8985224" y="1466778"/>
          <a:ext cx="1799076" cy="28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38">
                  <a:extLst>
                    <a:ext uri="{9D8B030D-6E8A-4147-A177-3AD203B41FA5}">
                      <a16:colId xmlns:a16="http://schemas.microsoft.com/office/drawing/2014/main" val="127543400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2588983689"/>
                    </a:ext>
                  </a:extLst>
                </a:gridCol>
              </a:tblGrid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21743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22702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34691"/>
                  </a:ext>
                </a:extLst>
              </a:tr>
              <a:tr h="7135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7656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8077145-3718-85FD-17D2-62D7893F5AC4}"/>
              </a:ext>
            </a:extLst>
          </p:cNvPr>
          <p:cNvSpPr/>
          <p:nvPr/>
        </p:nvSpPr>
        <p:spPr>
          <a:xfrm>
            <a:off x="11049123" y="1477848"/>
            <a:ext cx="1000047" cy="28543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C54C7B-C955-39C4-5B11-1D1EA842F8ED}"/>
              </a:ext>
            </a:extLst>
          </p:cNvPr>
          <p:cNvSpPr txBox="1">
            <a:spLocks/>
          </p:cNvSpPr>
          <p:nvPr/>
        </p:nvSpPr>
        <p:spPr>
          <a:xfrm>
            <a:off x="852063" y="4918947"/>
            <a:ext cx="1162997" cy="825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E86747A-D543-2B8E-88DC-B862B2175649}"/>
              </a:ext>
            </a:extLst>
          </p:cNvPr>
          <p:cNvSpPr txBox="1">
            <a:spLocks/>
          </p:cNvSpPr>
          <p:nvPr/>
        </p:nvSpPr>
        <p:spPr>
          <a:xfrm>
            <a:off x="11045985" y="2568075"/>
            <a:ext cx="1162997" cy="825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EE7B78-9C0A-633C-E746-C4981BE8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654" y="2185144"/>
            <a:ext cx="723739" cy="6409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1CC2F7-B3C9-4E84-5C9D-1E68457C3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962" y="2173169"/>
            <a:ext cx="723739" cy="6409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521777-EF98-5C43-A265-7467742A6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15" y="1457264"/>
            <a:ext cx="723739" cy="6409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2F97D0-EEC6-25CF-3BC9-75CE40EEB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35870" y="1428931"/>
            <a:ext cx="654633" cy="6726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46F6E7-F6E3-2378-FFD9-A68754202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3692474" y="2150419"/>
            <a:ext cx="654633" cy="672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8D0076-7132-E709-FE65-9A39F33CF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5783510" y="2895353"/>
            <a:ext cx="654633" cy="672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3C797B-A960-7394-082C-6FC09B836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7926083" y="3576875"/>
            <a:ext cx="654633" cy="6726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63F9B8-43FA-C1C4-73F1-3667C0760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26795" y="2907378"/>
            <a:ext cx="654633" cy="6726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681823-6518-A94C-0C58-ABBB26C2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61" y="2917187"/>
            <a:ext cx="723739" cy="640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C8448C-ABA3-18A3-FC4F-19E8EBAA2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5" y="2874937"/>
            <a:ext cx="723739" cy="640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604972-5E21-99B4-DA02-5D8C94225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179" y="4963676"/>
            <a:ext cx="1260949" cy="17964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1CF197-374D-5733-63AC-DFD457570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437" y="4918947"/>
            <a:ext cx="1291882" cy="1829444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37A1B7F-556C-2E89-00FC-E1730FC20768}"/>
              </a:ext>
            </a:extLst>
          </p:cNvPr>
          <p:cNvSpPr txBox="1">
            <a:spLocks/>
          </p:cNvSpPr>
          <p:nvPr/>
        </p:nvSpPr>
        <p:spPr>
          <a:xfrm>
            <a:off x="-195910" y="701197"/>
            <a:ext cx="12638793" cy="850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is a pattern. Which card would be next?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B507B4-C0E5-085A-54FC-38BA9D249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973" y="4994256"/>
            <a:ext cx="1291882" cy="1784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E0E851-D5D4-CC8C-BBFF-D71F61A77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262" y="4946042"/>
            <a:ext cx="1341767" cy="180727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D1C160-C77D-922A-CC9D-883E3C51FF4E}"/>
              </a:ext>
            </a:extLst>
          </p:cNvPr>
          <p:cNvSpPr txBox="1">
            <a:spLocks/>
          </p:cNvSpPr>
          <p:nvPr/>
        </p:nvSpPr>
        <p:spPr>
          <a:xfrm>
            <a:off x="3260799" y="4889162"/>
            <a:ext cx="1124143" cy="825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C50A0A-A5D2-2EE8-9F10-5F4B8C22FFF3}"/>
              </a:ext>
            </a:extLst>
          </p:cNvPr>
          <p:cNvSpPr txBox="1">
            <a:spLocks/>
          </p:cNvSpPr>
          <p:nvPr/>
        </p:nvSpPr>
        <p:spPr>
          <a:xfrm>
            <a:off x="7959980" y="4878860"/>
            <a:ext cx="1162997" cy="825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EFC4EC-FCC7-3D17-A354-D74841689A5E}"/>
              </a:ext>
            </a:extLst>
          </p:cNvPr>
          <p:cNvSpPr txBox="1">
            <a:spLocks/>
          </p:cNvSpPr>
          <p:nvPr/>
        </p:nvSpPr>
        <p:spPr>
          <a:xfrm>
            <a:off x="5541989" y="4906796"/>
            <a:ext cx="1162997" cy="825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29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41" grpId="0" build="p"/>
      <p:bldP spid="14" grpId="0" build="p"/>
      <p:bldP spid="16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080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0897" y="1415899"/>
            <a:ext cx="11601711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This clock has lost its minute hand. 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Using the hour hand, what time is it? 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        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5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14E5F8-B13B-ECF0-C60A-5B7CD5D4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94" y="2710925"/>
            <a:ext cx="3904811" cy="391138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7A71EF-39FF-2548-DA91-1088972A944F}"/>
              </a:ext>
            </a:extLst>
          </p:cNvPr>
          <p:cNvCxnSpPr>
            <a:cxnSpLocks/>
          </p:cNvCxnSpPr>
          <p:nvPr/>
        </p:nvCxnSpPr>
        <p:spPr>
          <a:xfrm flipH="1">
            <a:off x="5294475" y="4666617"/>
            <a:ext cx="801524" cy="639391"/>
          </a:xfrm>
          <a:prstGeom prst="straightConnector1">
            <a:avLst/>
          </a:prstGeom>
          <a:ln w="57150">
            <a:solidFill>
              <a:srgbClr val="63A4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392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1291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1</a:t>
            </a:r>
          </a:p>
        </p:txBody>
      </p:sp>
    </p:spTree>
    <p:extLst>
      <p:ext uri="{BB962C8B-B14F-4D97-AF65-F5344CB8AC3E}">
        <p14:creationId xmlns:p14="http://schemas.microsoft.com/office/powerpoint/2010/main" val="42328387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1"/>
                </a:solidFill>
              </a:rPr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246778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105C87A-3567-F634-EA25-F68720F26C40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Round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99EF8-6B8C-C333-DE6B-28FECC34F460}"/>
              </a:ext>
            </a:extLst>
          </p:cNvPr>
          <p:cNvSpPr txBox="1">
            <a:spLocks/>
          </p:cNvSpPr>
          <p:nvPr/>
        </p:nvSpPr>
        <p:spPr>
          <a:xfrm>
            <a:off x="429531" y="1386600"/>
            <a:ext cx="11233247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Estimate the total number of dots shown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7AF3D-33A7-3B05-E1EF-981216F7DCC4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26851ECB-CC17-D814-55FF-7C5DD3A76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08949" y="2323622"/>
            <a:ext cx="1097558" cy="1227727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EDB66DF3-D194-3049-3FEE-1E965D9F3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49" y="3537627"/>
            <a:ext cx="1097558" cy="1227727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">
            <a:extLst>
              <a:ext uri="{FF2B5EF4-FFF2-40B4-BE49-F238E27FC236}">
                <a16:creationId xmlns:a16="http://schemas.microsoft.com/office/drawing/2014/main" id="{D41ABA2A-BA9B-15F5-9FE1-1AC6735FF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49" y="4760073"/>
            <a:ext cx="1097558" cy="1227727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719BCDDD-7947-D6A1-B74A-1EF21A678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07" y="2323622"/>
            <a:ext cx="1097558" cy="1227727"/>
          </a:xfrm>
          <a:prstGeom prst="rect">
            <a:avLst/>
          </a:prstGeom>
        </p:spPr>
      </p:pic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8ED6AD46-2393-F5A2-9083-7900005D2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6507" y="3537627"/>
            <a:ext cx="1097558" cy="1227727"/>
          </a:xfrm>
          <a:prstGeom prst="rect">
            <a:avLst/>
          </a:prstGeom>
        </p:spPr>
      </p:pic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EAAD2BC2-51DC-322C-2864-B409DF972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6507" y="4760073"/>
            <a:ext cx="1097558" cy="1227727"/>
          </a:xfrm>
          <a:prstGeom prst="rect">
            <a:avLst/>
          </a:prstGeom>
        </p:spPr>
      </p:pic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1F192AF8-8304-CD1A-0B95-20958E9EC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04065" y="2323622"/>
            <a:ext cx="1097558" cy="1227727"/>
          </a:xfrm>
          <a:prstGeom prst="rect">
            <a:avLst/>
          </a:prstGeom>
        </p:spPr>
      </p:pic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BEF0304B-ABDA-313B-55D3-2089AEA41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5" y="3537627"/>
            <a:ext cx="1097558" cy="1227727"/>
          </a:xfrm>
          <a:prstGeom prst="rect">
            <a:avLst/>
          </a:prstGeom>
        </p:spPr>
      </p:pic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26FA7762-C50F-D0FC-B3C0-749A49BA5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5" y="4760073"/>
            <a:ext cx="1097558" cy="1227727"/>
          </a:xfrm>
          <a:prstGeom prst="rect">
            <a:avLst/>
          </a:prstGeom>
        </p:spPr>
      </p:pic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id="{04036078-A8EF-EC18-3624-17DA1E949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01623" y="2323622"/>
            <a:ext cx="1097558" cy="1227727"/>
          </a:xfrm>
          <a:prstGeom prst="rect">
            <a:avLst/>
          </a:prstGeom>
        </p:spPr>
      </p:pic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EE61388E-1A82-9C11-2068-D8369CE56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01623" y="3537627"/>
            <a:ext cx="1097558" cy="1227727"/>
          </a:xfrm>
          <a:prstGeom prst="rect">
            <a:avLst/>
          </a:prstGeom>
        </p:spPr>
      </p:pic>
      <p:pic>
        <p:nvPicPr>
          <p:cNvPr id="45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755F4253-C715-61E9-056D-A8AD8AA37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1623" y="4760073"/>
            <a:ext cx="1097558" cy="1227727"/>
          </a:xfrm>
          <a:prstGeom prst="rect">
            <a:avLst/>
          </a:prstGeom>
        </p:spPr>
      </p:pic>
      <p:pic>
        <p:nvPicPr>
          <p:cNvPr id="46" name="Picture 45" descr="Background pattern&#10;&#10;Description automatically generated">
            <a:extLst>
              <a:ext uri="{FF2B5EF4-FFF2-40B4-BE49-F238E27FC236}">
                <a16:creationId xmlns:a16="http://schemas.microsoft.com/office/drawing/2014/main" id="{58D40281-4AC4-0CF4-15F7-F805E1606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1" y="2323622"/>
            <a:ext cx="1097558" cy="1227727"/>
          </a:xfrm>
          <a:prstGeom prst="rect">
            <a:avLst/>
          </a:prstGeom>
        </p:spPr>
      </p:pic>
      <p:pic>
        <p:nvPicPr>
          <p:cNvPr id="47" name="Picture 46" descr="Background pattern&#10;&#10;Description automatically generated">
            <a:extLst>
              <a:ext uri="{FF2B5EF4-FFF2-40B4-BE49-F238E27FC236}">
                <a16:creationId xmlns:a16="http://schemas.microsoft.com/office/drawing/2014/main" id="{0796CFA4-854C-DBE4-ACAC-4659F5281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1" y="3537627"/>
            <a:ext cx="1097558" cy="1227727"/>
          </a:xfrm>
          <a:prstGeom prst="rect">
            <a:avLst/>
          </a:prstGeom>
        </p:spPr>
      </p:pic>
      <p:pic>
        <p:nvPicPr>
          <p:cNvPr id="48" name="Picture 47" descr="Background pattern&#10;&#10;Description automatically generated">
            <a:extLst>
              <a:ext uri="{FF2B5EF4-FFF2-40B4-BE49-F238E27FC236}">
                <a16:creationId xmlns:a16="http://schemas.microsoft.com/office/drawing/2014/main" id="{F4A63A51-634F-60BA-CE63-80146DBDB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1" y="4760073"/>
            <a:ext cx="1097558" cy="1227727"/>
          </a:xfrm>
          <a:prstGeom prst="rect">
            <a:avLst/>
          </a:prstGeom>
        </p:spPr>
      </p:pic>
      <p:pic>
        <p:nvPicPr>
          <p:cNvPr id="49" name="Picture 48" descr="Background pattern&#10;&#10;Description automatically generated">
            <a:extLst>
              <a:ext uri="{FF2B5EF4-FFF2-40B4-BE49-F238E27FC236}">
                <a16:creationId xmlns:a16="http://schemas.microsoft.com/office/drawing/2014/main" id="{394AE371-4D57-87F9-8BA4-E3F191586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739" y="2323622"/>
            <a:ext cx="1097558" cy="1227727"/>
          </a:xfrm>
          <a:prstGeom prst="rect">
            <a:avLst/>
          </a:prstGeom>
        </p:spPr>
      </p:pic>
      <p:pic>
        <p:nvPicPr>
          <p:cNvPr id="50" name="Picture 49" descr="Background pattern&#10;&#10;Description automatically generated">
            <a:extLst>
              <a:ext uri="{FF2B5EF4-FFF2-40B4-BE49-F238E27FC236}">
                <a16:creationId xmlns:a16="http://schemas.microsoft.com/office/drawing/2014/main" id="{09B47208-3E7C-0383-7BCA-3F99DBFC7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39" y="3537627"/>
            <a:ext cx="1097558" cy="1227727"/>
          </a:xfrm>
          <a:prstGeom prst="rect">
            <a:avLst/>
          </a:prstGeom>
        </p:spPr>
      </p:pic>
      <p:pic>
        <p:nvPicPr>
          <p:cNvPr id="51" name="Picture 50" descr="Background pattern&#10;&#10;Description automatically generated">
            <a:extLst>
              <a:ext uri="{FF2B5EF4-FFF2-40B4-BE49-F238E27FC236}">
                <a16:creationId xmlns:a16="http://schemas.microsoft.com/office/drawing/2014/main" id="{7EB0A04E-B14F-3435-FD77-601A57306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96739" y="4760073"/>
            <a:ext cx="1097558" cy="1227727"/>
          </a:xfrm>
          <a:prstGeom prst="rect">
            <a:avLst/>
          </a:prstGeom>
        </p:spPr>
      </p:pic>
      <p:pic>
        <p:nvPicPr>
          <p:cNvPr id="52" name="Picture 51" descr="Background pattern&#10;&#10;Description automatically generated">
            <a:extLst>
              <a:ext uri="{FF2B5EF4-FFF2-40B4-BE49-F238E27FC236}">
                <a16:creationId xmlns:a16="http://schemas.microsoft.com/office/drawing/2014/main" id="{0B982A5F-629D-7DC1-9BE3-3C91967BF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97" y="2323622"/>
            <a:ext cx="1097558" cy="1227727"/>
          </a:xfrm>
          <a:prstGeom prst="rect">
            <a:avLst/>
          </a:prstGeom>
        </p:spPr>
      </p:pic>
      <p:pic>
        <p:nvPicPr>
          <p:cNvPr id="53" name="Picture 52" descr="Background pattern&#10;&#10;Description automatically generated">
            <a:extLst>
              <a:ext uri="{FF2B5EF4-FFF2-40B4-BE49-F238E27FC236}">
                <a16:creationId xmlns:a16="http://schemas.microsoft.com/office/drawing/2014/main" id="{E1663BF3-EAF4-070F-B2C3-7644A34EE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94297" y="3537627"/>
            <a:ext cx="1097558" cy="1227727"/>
          </a:xfrm>
          <a:prstGeom prst="rect">
            <a:avLst/>
          </a:prstGeom>
        </p:spPr>
      </p:pic>
      <p:pic>
        <p:nvPicPr>
          <p:cNvPr id="54" name="Picture 53" descr="Background pattern&#10;&#10;Description automatically generated">
            <a:extLst>
              <a:ext uri="{FF2B5EF4-FFF2-40B4-BE49-F238E27FC236}">
                <a16:creationId xmlns:a16="http://schemas.microsoft.com/office/drawing/2014/main" id="{3D80EC68-B609-6BA4-28D8-F24343A96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4297" y="4760073"/>
            <a:ext cx="1097558" cy="12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23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105C87A-3567-F634-EA25-F68720F26C40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Round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7AF3D-33A7-3B05-E1EF-981216F7DCC4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16B5C-1D0C-84D5-9424-DEF650CE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72" y="1392237"/>
            <a:ext cx="9922656" cy="4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623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45D1-684D-792A-A9CD-C283A725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3400-DD4A-6AC9-C6ED-498688EA27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57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E4D4A4-B61F-1076-8023-B6E50B7185AC}"/>
              </a:ext>
            </a:extLst>
          </p:cNvPr>
          <p:cNvGrpSpPr/>
          <p:nvPr/>
        </p:nvGrpSpPr>
        <p:grpSpPr>
          <a:xfrm>
            <a:off x="4109064" y="2685530"/>
            <a:ext cx="3887305" cy="3094178"/>
            <a:chOff x="-5111574" y="1448229"/>
            <a:chExt cx="5279343" cy="42021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0816DB-7BE4-91FA-68B1-495877870807}"/>
                </a:ext>
              </a:extLst>
            </p:cNvPr>
            <p:cNvGrpSpPr/>
            <p:nvPr/>
          </p:nvGrpSpPr>
          <p:grpSpPr>
            <a:xfrm>
              <a:off x="-4308752" y="2211854"/>
              <a:ext cx="3919943" cy="2818501"/>
              <a:chOff x="-6261312" y="1148545"/>
              <a:chExt cx="3920100" cy="281850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B7F77EB-5C27-CD8D-95F6-4BD7CBC7FA79}"/>
                  </a:ext>
                </a:extLst>
              </p:cNvPr>
              <p:cNvCxnSpPr/>
              <p:nvPr/>
            </p:nvCxnSpPr>
            <p:spPr>
              <a:xfrm flipH="1">
                <a:off x="-6261312" y="1148545"/>
                <a:ext cx="4887" cy="5480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487E07F-4463-F319-6AF9-F208982608D2}"/>
                  </a:ext>
                </a:extLst>
              </p:cNvPr>
              <p:cNvCxnSpPr/>
              <p:nvPr/>
            </p:nvCxnSpPr>
            <p:spPr>
              <a:xfrm flipH="1">
                <a:off x="-2345657" y="3419041"/>
                <a:ext cx="4445" cy="5480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A156641-5072-EA99-D6C2-3E98A19A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111574" y="1448229"/>
              <a:ext cx="1605644" cy="542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3200" b="1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79</a:t>
              </a:r>
              <a:endParaRPr lang="en-GB" sz="11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5AD57BA1-2154-AD2A-F9F5-97F1E7A27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111574" y="5225545"/>
              <a:ext cx="1547572" cy="4248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3200" b="1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259</a:t>
              </a:r>
              <a:endParaRPr lang="en-GB" sz="32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FEAD9CD9-ACD5-D2D8-F76A-79F87F401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54276" y="5030355"/>
              <a:ext cx="1122045" cy="4978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3200" b="1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en-GB" sz="14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CA4270E7-7AFB-E837-B0AB-4A6E58C449A7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Round 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3E639E9-D3EB-CC8D-40F1-81C4935E0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951" y="1276032"/>
            <a:ext cx="11233247" cy="8588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number is represented by P?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33F33-BA32-44EA-8C51-92C3908AADEB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2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18B50E17-47F9-137A-B910-E712ACB0C040}"/>
              </a:ext>
            </a:extLst>
          </p:cNvPr>
          <p:cNvSpPr/>
          <p:nvPr/>
        </p:nvSpPr>
        <p:spPr>
          <a:xfrm>
            <a:off x="3936000" y="2134873"/>
            <a:ext cx="4320000" cy="4320000"/>
          </a:xfrm>
          <a:prstGeom prst="plus">
            <a:avLst>
              <a:gd name="adj" fmla="val 33122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8950CB-CDB6-FE90-09A5-A9E31F15F93C}"/>
              </a:ext>
            </a:extLst>
          </p:cNvPr>
          <p:cNvSpPr/>
          <p:nvPr/>
        </p:nvSpPr>
        <p:spPr>
          <a:xfrm>
            <a:off x="3877237" y="2887715"/>
            <a:ext cx="153973" cy="288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48526E-4470-C729-21D8-BC4689F2168C}"/>
              </a:ext>
            </a:extLst>
          </p:cNvPr>
          <p:cNvCxnSpPr/>
          <p:nvPr/>
        </p:nvCxnSpPr>
        <p:spPr>
          <a:xfrm flipH="1">
            <a:off x="4683788" y="5063327"/>
            <a:ext cx="3598" cy="403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598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Welcome Hosting Host - Free image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10" name="AutoShape 6" descr="welcome - PowerLangu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11" name="AutoShape 8" descr="welcome - PowerLangu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DC442-DEFE-4AC8-9946-5429DEFA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answers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3DE8743-D33D-F87E-28DC-6EDA0DC7B5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r>
              <a:rPr lang="en-GB" sz="2800" dirty="0"/>
              <a:t>The following questions are from the Year 3 maths challenge 2023 final.</a:t>
            </a:r>
          </a:p>
          <a:p>
            <a:r>
              <a:rPr lang="en-GB" sz="2800" dirty="0"/>
              <a:t>Answers to the questions are below each slide in the notes.</a:t>
            </a:r>
          </a:p>
        </p:txBody>
      </p:sp>
    </p:spTree>
    <p:extLst>
      <p:ext uri="{BB962C8B-B14F-4D97-AF65-F5344CB8AC3E}">
        <p14:creationId xmlns:p14="http://schemas.microsoft.com/office/powerpoint/2010/main" val="425849106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7761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2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1402592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 standard set of dominos has 28 pieces as shown below. 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Estimate the total number of dots.  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3</a:t>
            </a:r>
          </a:p>
        </p:txBody>
      </p:sp>
      <p:pic>
        <p:nvPicPr>
          <p:cNvPr id="2050" name="Picture 2" descr="Dominoes - Wikipedia">
            <a:extLst>
              <a:ext uri="{FF2B5EF4-FFF2-40B4-BE49-F238E27FC236}">
                <a16:creationId xmlns:a16="http://schemas.microsoft.com/office/drawing/2014/main" id="{E2384B39-4EA1-C02A-5FDF-50D18473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43" y="1066239"/>
            <a:ext cx="3501174" cy="70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598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D4770-9EBA-AD86-C4B2-24D725BF37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6216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CA4270E7-7AFB-E837-B0AB-4A6E58C449A7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all" spc="0" normalizeH="0" baseline="0" noProof="0">
                <a:ln>
                  <a:noFill/>
                </a:ln>
                <a:solidFill>
                  <a:srgbClr val="2F8989"/>
                </a:solidFill>
                <a:effectLst/>
                <a:uLnTx/>
                <a:uFillTx/>
                <a:latin typeface="Nunito Sans" pitchFamily="2" charset="0"/>
              </a:rPr>
              <a:t>Round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33F33-BA32-44EA-8C51-92C3908AADEB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F7FF2-5684-2A8D-A80A-3B16C1449094}"/>
              </a:ext>
            </a:extLst>
          </p:cNvPr>
          <p:cNvSpPr txBox="1"/>
          <p:nvPr/>
        </p:nvSpPr>
        <p:spPr>
          <a:xfrm>
            <a:off x="355600" y="1596105"/>
            <a:ext cx="1148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Approximately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fraction 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of this shape is green</a:t>
            </a:r>
            <a:r>
              <a:rPr lang="en-GB" sz="32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F2562B-427B-3E02-703D-3AF1B614F3BA}"/>
              </a:ext>
            </a:extLst>
          </p:cNvPr>
          <p:cNvGrpSpPr/>
          <p:nvPr/>
        </p:nvGrpSpPr>
        <p:grpSpPr>
          <a:xfrm>
            <a:off x="7386364" y="3015439"/>
            <a:ext cx="4332687" cy="2233446"/>
            <a:chOff x="2351584" y="2691000"/>
            <a:chExt cx="5506259" cy="21414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3976AD-911D-EE97-41DF-4C7635560976}"/>
                </a:ext>
              </a:extLst>
            </p:cNvPr>
            <p:cNvGrpSpPr/>
            <p:nvPr/>
          </p:nvGrpSpPr>
          <p:grpSpPr>
            <a:xfrm>
              <a:off x="2351584" y="2691000"/>
              <a:ext cx="954540" cy="2123503"/>
              <a:chOff x="3049152" y="1566962"/>
              <a:chExt cx="954540" cy="212350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0C89A99-910C-3E40-9256-9EDB649D9699}"/>
                  </a:ext>
                </a:extLst>
              </p:cNvPr>
              <p:cNvGrpSpPr/>
              <p:nvPr/>
            </p:nvGrpSpPr>
            <p:grpSpPr>
              <a:xfrm>
                <a:off x="3223344" y="2348256"/>
                <a:ext cx="613218" cy="1175227"/>
                <a:chOff x="3144685" y="2104103"/>
                <a:chExt cx="613218" cy="1175227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1690BD7-524D-E665-2F2B-39496434080E}"/>
                    </a:ext>
                  </a:extLst>
                </p:cNvPr>
                <p:cNvSpPr txBox="1"/>
                <p:nvPr/>
              </p:nvSpPr>
              <p:spPr>
                <a:xfrm>
                  <a:off x="3150410" y="2104103"/>
                  <a:ext cx="607493" cy="619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EC4E223-0EF1-9DDD-0DB2-A580449CC546}"/>
                    </a:ext>
                  </a:extLst>
                </p:cNvPr>
                <p:cNvSpPr txBox="1"/>
                <p:nvPr/>
              </p:nvSpPr>
              <p:spPr>
                <a:xfrm>
                  <a:off x="3144685" y="2659629"/>
                  <a:ext cx="607493" cy="619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3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DD07E6F-40DE-E918-5046-E40B19AD97C0}"/>
                    </a:ext>
                  </a:extLst>
                </p:cNvPr>
                <p:cNvCxnSpPr/>
                <p:nvPr/>
              </p:nvCxnSpPr>
              <p:spPr>
                <a:xfrm flipV="1">
                  <a:off x="3175820" y="2713702"/>
                  <a:ext cx="54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67B5776-39A3-9250-6D76-095E55B6E1F9}"/>
                  </a:ext>
                </a:extLst>
              </p:cNvPr>
              <p:cNvGrpSpPr/>
              <p:nvPr/>
            </p:nvGrpSpPr>
            <p:grpSpPr>
              <a:xfrm>
                <a:off x="3049152" y="1566962"/>
                <a:ext cx="954540" cy="2123503"/>
                <a:chOff x="3049152" y="1566962"/>
                <a:chExt cx="954540" cy="212350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AC2D372-E638-FC9D-A040-87F721A7993B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963411D-1218-D240-1529-69C1F8630DEA}"/>
                    </a:ext>
                  </a:extLst>
                </p:cNvPr>
                <p:cNvSpPr txBox="1"/>
                <p:nvPr/>
              </p:nvSpPr>
              <p:spPr>
                <a:xfrm>
                  <a:off x="3233373" y="1566962"/>
                  <a:ext cx="58221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310FCF-57B3-0C02-F87B-341159DC7F00}"/>
                </a:ext>
              </a:extLst>
            </p:cNvPr>
            <p:cNvGrpSpPr/>
            <p:nvPr/>
          </p:nvGrpSpPr>
          <p:grpSpPr>
            <a:xfrm>
              <a:off x="3866867" y="2691000"/>
              <a:ext cx="954540" cy="2123503"/>
              <a:chOff x="7443024" y="1614596"/>
              <a:chExt cx="954540" cy="212350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E6146B5-4BA2-04B5-00F7-1EBEB4AF7464}"/>
                  </a:ext>
                </a:extLst>
              </p:cNvPr>
              <p:cNvGrpSpPr/>
              <p:nvPr/>
            </p:nvGrpSpPr>
            <p:grpSpPr>
              <a:xfrm>
                <a:off x="7687121" y="2389905"/>
                <a:ext cx="482123" cy="1201857"/>
                <a:chOff x="3215148" y="2104103"/>
                <a:chExt cx="482123" cy="120185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A94E1E-CA24-8284-302A-9D8C5367B87D}"/>
                    </a:ext>
                  </a:extLst>
                </p:cNvPr>
                <p:cNvSpPr txBox="1"/>
                <p:nvPr/>
              </p:nvSpPr>
              <p:spPr>
                <a:xfrm>
                  <a:off x="3215148" y="2104103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377DB48-D614-8833-7F38-E1DE85B1989B}"/>
                    </a:ext>
                  </a:extLst>
                </p:cNvPr>
                <p:cNvSpPr txBox="1"/>
                <p:nvPr/>
              </p:nvSpPr>
              <p:spPr>
                <a:xfrm>
                  <a:off x="3219255" y="2659629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4</a:t>
                  </a:r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212DE4B-92DE-579E-BB1D-174145F3B083}"/>
                    </a:ext>
                  </a:extLst>
                </p:cNvPr>
                <p:cNvCxnSpPr/>
                <p:nvPr/>
              </p:nvCxnSpPr>
              <p:spPr>
                <a:xfrm flipV="1">
                  <a:off x="3274140" y="2713702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15D273C-EFD5-CC2B-B0D7-F45B0C64E1A8}"/>
                  </a:ext>
                </a:extLst>
              </p:cNvPr>
              <p:cNvGrpSpPr/>
              <p:nvPr/>
            </p:nvGrpSpPr>
            <p:grpSpPr>
              <a:xfrm>
                <a:off x="7443024" y="1614596"/>
                <a:ext cx="954540" cy="2123503"/>
                <a:chOff x="3049152" y="1566962"/>
                <a:chExt cx="954540" cy="212350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EBEF053-5190-9043-0A38-3BAFD3FD8511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035DDAE-8B91-88DD-0618-35B267C00290}"/>
                    </a:ext>
                  </a:extLst>
                </p:cNvPr>
                <p:cNvSpPr txBox="1"/>
                <p:nvPr/>
              </p:nvSpPr>
              <p:spPr>
                <a:xfrm>
                  <a:off x="3233373" y="1566962"/>
                  <a:ext cx="58221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41E433-7BF6-D3AD-EC49-271750160FEF}"/>
                </a:ext>
              </a:extLst>
            </p:cNvPr>
            <p:cNvGrpSpPr/>
            <p:nvPr/>
          </p:nvGrpSpPr>
          <p:grpSpPr>
            <a:xfrm>
              <a:off x="5380594" y="2708920"/>
              <a:ext cx="954540" cy="2123503"/>
              <a:chOff x="8715246" y="1566962"/>
              <a:chExt cx="954540" cy="212350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7DC36D3-DF96-2D96-8DD5-64E8BFF8BA1C}"/>
                  </a:ext>
                </a:extLst>
              </p:cNvPr>
              <p:cNvGrpSpPr/>
              <p:nvPr/>
            </p:nvGrpSpPr>
            <p:grpSpPr>
              <a:xfrm>
                <a:off x="8890783" y="2342177"/>
                <a:ext cx="611601" cy="1175227"/>
                <a:chOff x="3150409" y="2104103"/>
                <a:chExt cx="611601" cy="1175227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79DAD61-1621-7B67-D51B-27DB20474BCC}"/>
                    </a:ext>
                  </a:extLst>
                </p:cNvPr>
                <p:cNvSpPr txBox="1"/>
                <p:nvPr/>
              </p:nvSpPr>
              <p:spPr>
                <a:xfrm>
                  <a:off x="3150409" y="2104103"/>
                  <a:ext cx="607494" cy="619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3A58F86-574C-B56E-BCDB-4ACD8952362B}"/>
                    </a:ext>
                  </a:extLst>
                </p:cNvPr>
                <p:cNvSpPr txBox="1"/>
                <p:nvPr/>
              </p:nvSpPr>
              <p:spPr>
                <a:xfrm>
                  <a:off x="3154516" y="2659629"/>
                  <a:ext cx="607494" cy="619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6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C68B145-0B67-3A7D-CE59-75E3B99B2DC7}"/>
                    </a:ext>
                  </a:extLst>
                </p:cNvPr>
                <p:cNvCxnSpPr/>
                <p:nvPr/>
              </p:nvCxnSpPr>
              <p:spPr>
                <a:xfrm flipV="1">
                  <a:off x="3274140" y="2713702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1B0786E-7086-3650-D3FC-B590449FA542}"/>
                  </a:ext>
                </a:extLst>
              </p:cNvPr>
              <p:cNvGrpSpPr/>
              <p:nvPr/>
            </p:nvGrpSpPr>
            <p:grpSpPr>
              <a:xfrm>
                <a:off x="8715246" y="1566962"/>
                <a:ext cx="954540" cy="2123503"/>
                <a:chOff x="3049152" y="1566962"/>
                <a:chExt cx="954540" cy="2123503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6391F5E-5F5B-54F8-B5C7-195E09855A0A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1DC7BDA-8540-D538-45AC-0505EC8D1760}"/>
                    </a:ext>
                  </a:extLst>
                </p:cNvPr>
                <p:cNvSpPr txBox="1"/>
                <p:nvPr/>
              </p:nvSpPr>
              <p:spPr>
                <a:xfrm>
                  <a:off x="3246197" y="1566962"/>
                  <a:ext cx="55656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EE8FF53-3B3A-5325-B781-348CED42404D}"/>
                </a:ext>
              </a:extLst>
            </p:cNvPr>
            <p:cNvGrpSpPr/>
            <p:nvPr/>
          </p:nvGrpSpPr>
          <p:grpSpPr>
            <a:xfrm>
              <a:off x="6877543" y="2708920"/>
              <a:ext cx="980300" cy="2123503"/>
              <a:chOff x="9963769" y="1569914"/>
              <a:chExt cx="980300" cy="212350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F04C1E3-099E-A561-F0D0-09BC8185FE1B}"/>
                  </a:ext>
                </a:extLst>
              </p:cNvPr>
              <p:cNvGrpSpPr/>
              <p:nvPr/>
            </p:nvGrpSpPr>
            <p:grpSpPr>
              <a:xfrm>
                <a:off x="9963769" y="2356394"/>
                <a:ext cx="980300" cy="1175227"/>
                <a:chOff x="2968114" y="2104103"/>
                <a:chExt cx="980300" cy="117522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8F3F2D6-B172-45B6-02D5-097AA7825D3D}"/>
                    </a:ext>
                  </a:extLst>
                </p:cNvPr>
                <p:cNvSpPr txBox="1"/>
                <p:nvPr/>
              </p:nvSpPr>
              <p:spPr>
                <a:xfrm>
                  <a:off x="3150409" y="2104103"/>
                  <a:ext cx="607494" cy="619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733DB7-0152-6876-B0A9-A588747565AE}"/>
                    </a:ext>
                  </a:extLst>
                </p:cNvPr>
                <p:cNvSpPr txBox="1"/>
                <p:nvPr/>
              </p:nvSpPr>
              <p:spPr>
                <a:xfrm>
                  <a:off x="2968114" y="2659629"/>
                  <a:ext cx="980300" cy="619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10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40A6A44-654C-46B0-4880-961519D27D6A}"/>
                    </a:ext>
                  </a:extLst>
                </p:cNvPr>
                <p:cNvCxnSpPr/>
                <p:nvPr/>
              </p:nvCxnSpPr>
              <p:spPr>
                <a:xfrm flipV="1">
                  <a:off x="3274140" y="2713702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296E5DA-6133-3CEA-9E18-2D324EE5F60A}"/>
                  </a:ext>
                </a:extLst>
              </p:cNvPr>
              <p:cNvGrpSpPr/>
              <p:nvPr/>
            </p:nvGrpSpPr>
            <p:grpSpPr>
              <a:xfrm>
                <a:off x="9976660" y="1569914"/>
                <a:ext cx="954540" cy="2123503"/>
                <a:chOff x="3049152" y="1566962"/>
                <a:chExt cx="954540" cy="212350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5C3E112-D148-D0CB-82B8-5B9CA0D152A0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7AC67-72D0-5A10-3CB0-60F1F8F3B53F}"/>
                    </a:ext>
                  </a:extLst>
                </p:cNvPr>
                <p:cNvSpPr txBox="1"/>
                <p:nvPr/>
              </p:nvSpPr>
              <p:spPr>
                <a:xfrm>
                  <a:off x="3218946" y="1566962"/>
                  <a:ext cx="61106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</a:t>
                  </a:r>
                </a:p>
              </p:txBody>
            </p:sp>
          </p:grpSp>
        </p:grpSp>
      </p:grpSp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1B2E9966-1042-8E2F-76E3-6AFBDC0A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19536"/>
              </p:ext>
            </p:extLst>
          </p:nvPr>
        </p:nvGraphicFramePr>
        <p:xfrm>
          <a:off x="901686" y="2768981"/>
          <a:ext cx="4673677" cy="3435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83">
                  <a:extLst>
                    <a:ext uri="{9D8B030D-6E8A-4147-A177-3AD203B41FA5}">
                      <a16:colId xmlns:a16="http://schemas.microsoft.com/office/drawing/2014/main" val="3456093361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958560401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2001938771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2200620616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1978476085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1939053227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1969684278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728365235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2105348996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821221162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1883506785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3413612922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455348239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3793255946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256364558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1252938134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3570681242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3627869354"/>
                    </a:ext>
                  </a:extLst>
                </a:gridCol>
                <a:gridCol w="245983">
                  <a:extLst>
                    <a:ext uri="{9D8B030D-6E8A-4147-A177-3AD203B41FA5}">
                      <a16:colId xmlns:a16="http://schemas.microsoft.com/office/drawing/2014/main" val="669618622"/>
                    </a:ext>
                  </a:extLst>
                </a:gridCol>
              </a:tblGrid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24795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28407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18746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37795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28674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74107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55400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highlight>
                          <a:srgbClr val="FFFF00"/>
                        </a:highlight>
                      </a:endParaRPr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52393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97504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9457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85062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21222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2861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94163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41501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5155" marR="55155" marT="27577" marB="27577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0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9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D4770-9EBA-AD86-C4B2-24D725BF37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883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2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3589F-DE0C-54D6-C111-EB6ADF7A18A5}"/>
              </a:ext>
            </a:extLst>
          </p:cNvPr>
          <p:cNvSpPr txBox="1"/>
          <p:nvPr/>
        </p:nvSpPr>
        <p:spPr>
          <a:xfrm>
            <a:off x="6781191" y="3355346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040C28"/>
                </a:solidFill>
                <a:effectLst/>
                <a:latin typeface="Google Sans"/>
              </a:rPr>
              <a:t>8.9 cm × 6.4 cm</a:t>
            </a:r>
            <a:r>
              <a:rPr lang="en-GB" b="0" i="0">
                <a:solidFill>
                  <a:srgbClr val="202124"/>
                </a:solidFill>
                <a:effectLst/>
                <a:latin typeface="Google Sans"/>
              </a:rPr>
              <a:t>]</a:t>
            </a:r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915E423-C01A-C38C-7E43-FF605F6F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33" y="125373"/>
            <a:ext cx="4695524" cy="6469389"/>
          </a:xfrm>
          <a:prstGeom prst="rect">
            <a:avLst/>
          </a:pr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4F6D8670-438E-7CEA-FB2C-8305ACB927EF}"/>
              </a:ext>
            </a:extLst>
          </p:cNvPr>
          <p:cNvSpPr/>
          <p:nvPr/>
        </p:nvSpPr>
        <p:spPr>
          <a:xfrm>
            <a:off x="2536664" y="4892538"/>
            <a:ext cx="296496" cy="475454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80DD470E-86BF-0E28-5940-9F3DF9D84663}"/>
              </a:ext>
            </a:extLst>
          </p:cNvPr>
          <p:cNvSpPr/>
          <p:nvPr/>
        </p:nvSpPr>
        <p:spPr>
          <a:xfrm rot="4453589">
            <a:off x="1852028" y="4922976"/>
            <a:ext cx="296496" cy="475454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4230A3-A842-53FE-ADD6-FC612141BC3C}"/>
              </a:ext>
            </a:extLst>
          </p:cNvPr>
          <p:cNvSpPr txBox="1"/>
          <p:nvPr/>
        </p:nvSpPr>
        <p:spPr>
          <a:xfrm>
            <a:off x="434898" y="1490008"/>
            <a:ext cx="45672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Estimate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many small green triangles are needed to cover this board?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987A4A1-779D-90D9-925D-A7FEFC610AE1}"/>
              </a:ext>
            </a:extLst>
          </p:cNvPr>
          <p:cNvSpPr/>
          <p:nvPr/>
        </p:nvSpPr>
        <p:spPr>
          <a:xfrm>
            <a:off x="2668546" y="4118915"/>
            <a:ext cx="296496" cy="475454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2A8A9F9E-3AAF-F666-975B-65CE888D44CF}"/>
              </a:ext>
            </a:extLst>
          </p:cNvPr>
          <p:cNvSpPr/>
          <p:nvPr/>
        </p:nvSpPr>
        <p:spPr>
          <a:xfrm rot="17146411" flipV="1">
            <a:off x="1969959" y="4023861"/>
            <a:ext cx="296496" cy="475454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8DD23736-5D35-D80C-6328-D1E35F59023D}"/>
              </a:ext>
            </a:extLst>
          </p:cNvPr>
          <p:cNvSpPr/>
          <p:nvPr/>
        </p:nvSpPr>
        <p:spPr>
          <a:xfrm>
            <a:off x="3209040" y="4758862"/>
            <a:ext cx="296496" cy="475454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5DB3F474-ABF0-BE78-85E3-5D422FC86314}"/>
              </a:ext>
            </a:extLst>
          </p:cNvPr>
          <p:cNvSpPr/>
          <p:nvPr/>
        </p:nvSpPr>
        <p:spPr>
          <a:xfrm rot="14005693" flipV="1">
            <a:off x="3404434" y="4077276"/>
            <a:ext cx="296496" cy="475454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70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/>
    </mc:Choice>
    <mc:Fallback xmlns="">
      <p:transition advClick="0" advTm="3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2</a:t>
            </a:r>
          </a:p>
        </p:txBody>
      </p:sp>
    </p:spTree>
    <p:extLst>
      <p:ext uri="{BB962C8B-B14F-4D97-AF65-F5344CB8AC3E}">
        <p14:creationId xmlns:p14="http://schemas.microsoft.com/office/powerpoint/2010/main" val="103893409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SPOT THAT SHAPE!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3"/>
                </a:solidFill>
              </a:rPr>
              <a:t>Round 3</a:t>
            </a:r>
          </a:p>
        </p:txBody>
      </p:sp>
    </p:spTree>
    <p:extLst>
      <p:ext uri="{BB962C8B-B14F-4D97-AF65-F5344CB8AC3E}">
        <p14:creationId xmlns:p14="http://schemas.microsoft.com/office/powerpoint/2010/main" val="6293533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47539-CF09-9F20-2589-727D5AABC2E3}"/>
              </a:ext>
            </a:extLst>
          </p:cNvPr>
          <p:cNvSpPr txBox="1"/>
          <p:nvPr/>
        </p:nvSpPr>
        <p:spPr>
          <a:xfrm>
            <a:off x="685800" y="1019175"/>
            <a:ext cx="102108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0" u="none" strike="noStrike" baseline="0" dirty="0">
                <a:solidFill>
                  <a:srgbClr val="E47452"/>
                </a:solidFill>
                <a:latin typeface="NunitoSans-ExtraBold"/>
              </a:rPr>
              <a:t>The pre-round: ‘Spot the Shape’ </a:t>
            </a:r>
          </a:p>
          <a:p>
            <a:pPr algn="l"/>
            <a:endParaRPr lang="en-GB" sz="2200" b="1" i="0" u="none" strike="noStrike" baseline="0" dirty="0">
              <a:solidFill>
                <a:srgbClr val="E47452"/>
              </a:solidFill>
              <a:latin typeface="NunitoSans-ExtraBold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one round for pupils to complete before the final. This is the ‘Spot the Shape’ round.</a:t>
            </a:r>
            <a:endParaRPr lang="en-GB" sz="200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no time limit </a:t>
            </a:r>
            <a:r>
              <a:rPr lang="en-GB" sz="2000" b="1" dirty="0">
                <a:solidFill>
                  <a:srgbClr val="000000"/>
                </a:solidFill>
                <a:latin typeface="Nunito" pitchFamily="2" charset="0"/>
              </a:rPr>
              <a:t>for this question.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We anticipate that it will take around 15 minutes to complete.</a:t>
            </a:r>
          </a:p>
          <a:p>
            <a:pPr algn="l"/>
            <a:endParaRPr lang="en-GB" sz="2000" b="0" i="0" u="none" strike="noStrike" baseline="0" dirty="0">
              <a:solidFill>
                <a:srgbClr val="F2BAA9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7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3"/>
                </a:solidFill>
              </a:rPr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that shape!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How many quadrilaterals are in the picture?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3ADA8E-A995-560D-C82B-BC1F37F3C6BB}"/>
              </a:ext>
            </a:extLst>
          </p:cNvPr>
          <p:cNvGrpSpPr/>
          <p:nvPr/>
        </p:nvGrpSpPr>
        <p:grpSpPr>
          <a:xfrm>
            <a:off x="2660967" y="2556180"/>
            <a:ext cx="6220143" cy="3131820"/>
            <a:chOff x="2660967" y="2556180"/>
            <a:chExt cx="6220143" cy="3131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4225D2-1AFA-7A28-2541-5017E54C8187}"/>
                </a:ext>
              </a:extLst>
            </p:cNvPr>
            <p:cNvSpPr/>
            <p:nvPr/>
          </p:nvSpPr>
          <p:spPr>
            <a:xfrm>
              <a:off x="2660967" y="2579040"/>
              <a:ext cx="6220143" cy="3108960"/>
            </a:xfrm>
            <a:prstGeom prst="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F39F3B5-207F-AB54-69DD-7C39270C3EFD}"/>
                </a:ext>
              </a:extLst>
            </p:cNvPr>
            <p:cNvCxnSpPr/>
            <p:nvPr/>
          </p:nvCxnSpPr>
          <p:spPr>
            <a:xfrm>
              <a:off x="2672397" y="4133520"/>
              <a:ext cx="62087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1C380D-D0B7-6792-B7A4-9C540EA82EA1}"/>
                </a:ext>
              </a:extLst>
            </p:cNvPr>
            <p:cNvCxnSpPr/>
            <p:nvPr/>
          </p:nvCxnSpPr>
          <p:spPr>
            <a:xfrm>
              <a:off x="2660967" y="2579040"/>
              <a:ext cx="1590993" cy="15773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A450BB-5E36-E350-CA53-3EC634130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0117" y="2556180"/>
              <a:ext cx="1590993" cy="15773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76495A-42E4-F9A7-E076-F6FF2A9E4874}"/>
                </a:ext>
              </a:extLst>
            </p:cNvPr>
            <p:cNvCxnSpPr/>
            <p:nvPr/>
          </p:nvCxnSpPr>
          <p:spPr>
            <a:xfrm>
              <a:off x="4217670" y="4144950"/>
              <a:ext cx="0" cy="1543050"/>
            </a:xfrm>
            <a:prstGeom prst="line">
              <a:avLst/>
            </a:prstGeom>
            <a:ln w="76200">
              <a:solidFill>
                <a:srgbClr val="469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DD3A08-2699-55C4-FD37-13B3EA633AE3}"/>
                </a:ext>
              </a:extLst>
            </p:cNvPr>
            <p:cNvCxnSpPr/>
            <p:nvPr/>
          </p:nvCxnSpPr>
          <p:spPr>
            <a:xfrm>
              <a:off x="6332118" y="4133520"/>
              <a:ext cx="0" cy="1543050"/>
            </a:xfrm>
            <a:prstGeom prst="line">
              <a:avLst/>
            </a:prstGeom>
            <a:ln w="76200">
              <a:solidFill>
                <a:srgbClr val="469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2C8636-CA7E-C418-A33E-9ED672F2F457}"/>
                </a:ext>
              </a:extLst>
            </p:cNvPr>
            <p:cNvCxnSpPr>
              <a:cxnSpLocks/>
            </p:cNvCxnSpPr>
            <p:nvPr/>
          </p:nvCxnSpPr>
          <p:spPr>
            <a:xfrm>
              <a:off x="7271067" y="2556180"/>
              <a:ext cx="0" cy="1577340"/>
            </a:xfrm>
            <a:prstGeom prst="line">
              <a:avLst/>
            </a:prstGeom>
            <a:ln w="76200">
              <a:solidFill>
                <a:srgbClr val="469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FE5FD5-0227-01AD-0B74-5BB578FEA5BE}"/>
                </a:ext>
              </a:extLst>
            </p:cNvPr>
            <p:cNvCxnSpPr>
              <a:cxnSpLocks/>
            </p:cNvCxnSpPr>
            <p:nvPr/>
          </p:nvCxnSpPr>
          <p:spPr>
            <a:xfrm>
              <a:off x="4719797" y="2579040"/>
              <a:ext cx="4086383" cy="31089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35251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that shape!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96887" y="2587738"/>
            <a:ext cx="4979408" cy="3730262"/>
          </a:xfrm>
        </p:spPr>
        <p:txBody>
          <a:bodyPr/>
          <a:lstStyle/>
          <a:p>
            <a:pPr marL="0" indent="0">
              <a:buNone/>
            </a:pPr>
            <a:r>
              <a:rPr lang="en-GB" sz="1100" b="1" dirty="0"/>
              <a:t>1 outer perimeter shape</a:t>
            </a:r>
          </a:p>
          <a:p>
            <a:pPr marL="0" indent="0">
              <a:buNone/>
            </a:pPr>
            <a:r>
              <a:rPr lang="en-GB" sz="1100" b="1" dirty="0"/>
              <a:t>5 solo shapes         </a:t>
            </a:r>
          </a:p>
          <a:p>
            <a:pPr marL="0" indent="0">
              <a:buNone/>
            </a:pPr>
            <a:r>
              <a:rPr lang="en-GB" sz="1100" dirty="0"/>
              <a:t>b, c, f, g, h</a:t>
            </a:r>
          </a:p>
          <a:p>
            <a:pPr marL="0" indent="0">
              <a:buNone/>
            </a:pPr>
            <a:r>
              <a:rPr lang="en-GB" sz="1100" b="1" dirty="0"/>
              <a:t>10 top row combos</a:t>
            </a:r>
          </a:p>
          <a:p>
            <a:pPr marL="0" indent="0">
              <a:buNone/>
            </a:pPr>
            <a:r>
              <a:rPr lang="en-GB" sz="1100" dirty="0"/>
              <a:t>a+b, a+b+c, a+b+c+d, a+b+c+d+e, b+c, b+c+d, b+c+d+e, c+d, c+d+e, d+e</a:t>
            </a:r>
          </a:p>
          <a:p>
            <a:pPr marL="0" indent="0">
              <a:buNone/>
            </a:pPr>
            <a:r>
              <a:rPr lang="en-GB" sz="1100" b="1" dirty="0"/>
              <a:t>6 bottom  row combos</a:t>
            </a:r>
          </a:p>
          <a:p>
            <a:pPr marL="0" indent="0">
              <a:buNone/>
            </a:pPr>
            <a:r>
              <a:rPr lang="en-GB" sz="1100" dirty="0"/>
              <a:t>f+g, f+g+h, f+g+h+i, g+h, g+h+i, h+i</a:t>
            </a:r>
          </a:p>
          <a:p>
            <a:pPr marL="0" indent="0">
              <a:buNone/>
            </a:pPr>
            <a:r>
              <a:rPr lang="en-GB" sz="1100" b="1" dirty="0"/>
              <a:t>2 top &amp; bottom combos </a:t>
            </a:r>
          </a:p>
          <a:p>
            <a:pPr marL="0" indent="0">
              <a:buNone/>
            </a:pPr>
            <a:r>
              <a:rPr lang="en-GB" sz="1100" dirty="0"/>
              <a:t>a+f, a+b+f+g+h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70F25-A1F7-DF2F-C2FD-D5D79E0D244A}"/>
              </a:ext>
            </a:extLst>
          </p:cNvPr>
          <p:cNvSpPr/>
          <p:nvPr/>
        </p:nvSpPr>
        <p:spPr>
          <a:xfrm>
            <a:off x="592137" y="2332740"/>
            <a:ext cx="6220143" cy="310896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D92447-6A69-78E1-0EE1-9BF48ECC61A8}"/>
              </a:ext>
            </a:extLst>
          </p:cNvPr>
          <p:cNvCxnSpPr/>
          <p:nvPr/>
        </p:nvCxnSpPr>
        <p:spPr>
          <a:xfrm>
            <a:off x="603567" y="3887220"/>
            <a:ext cx="62087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B934A9-F2BF-96A2-C8F4-F7CCE2EDA9C3}"/>
              </a:ext>
            </a:extLst>
          </p:cNvPr>
          <p:cNvCxnSpPr/>
          <p:nvPr/>
        </p:nvCxnSpPr>
        <p:spPr>
          <a:xfrm>
            <a:off x="592137" y="2332740"/>
            <a:ext cx="1590993" cy="15773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ECDC74-7672-730D-F929-5053CC34222F}"/>
              </a:ext>
            </a:extLst>
          </p:cNvPr>
          <p:cNvCxnSpPr>
            <a:cxnSpLocks/>
          </p:cNvCxnSpPr>
          <p:nvPr/>
        </p:nvCxnSpPr>
        <p:spPr>
          <a:xfrm flipH="1">
            <a:off x="5221287" y="2309880"/>
            <a:ext cx="1590993" cy="15773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CEF0-B8AC-E73F-09F9-0E453945ECA9}"/>
              </a:ext>
            </a:extLst>
          </p:cNvPr>
          <p:cNvCxnSpPr/>
          <p:nvPr/>
        </p:nvCxnSpPr>
        <p:spPr>
          <a:xfrm>
            <a:off x="2148840" y="3898650"/>
            <a:ext cx="0" cy="1543050"/>
          </a:xfrm>
          <a:prstGeom prst="line">
            <a:avLst/>
          </a:prstGeom>
          <a:ln w="76200">
            <a:solidFill>
              <a:srgbClr val="469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881216-366E-5069-8C71-10503AA3942C}"/>
              </a:ext>
            </a:extLst>
          </p:cNvPr>
          <p:cNvCxnSpPr/>
          <p:nvPr/>
        </p:nvCxnSpPr>
        <p:spPr>
          <a:xfrm>
            <a:off x="4263288" y="3887220"/>
            <a:ext cx="0" cy="1543050"/>
          </a:xfrm>
          <a:prstGeom prst="line">
            <a:avLst/>
          </a:prstGeom>
          <a:ln w="76200">
            <a:solidFill>
              <a:srgbClr val="469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5B1B22-AAB4-F0E3-60CB-3C96857D82C4}"/>
              </a:ext>
            </a:extLst>
          </p:cNvPr>
          <p:cNvCxnSpPr>
            <a:cxnSpLocks/>
          </p:cNvCxnSpPr>
          <p:nvPr/>
        </p:nvCxnSpPr>
        <p:spPr>
          <a:xfrm>
            <a:off x="5202237" y="2309880"/>
            <a:ext cx="0" cy="1600200"/>
          </a:xfrm>
          <a:prstGeom prst="line">
            <a:avLst/>
          </a:prstGeom>
          <a:ln w="76200">
            <a:solidFill>
              <a:srgbClr val="469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AA5290-CC6C-EE86-B603-D91DD5001856}"/>
              </a:ext>
            </a:extLst>
          </p:cNvPr>
          <p:cNvCxnSpPr>
            <a:cxnSpLocks/>
          </p:cNvCxnSpPr>
          <p:nvPr/>
        </p:nvCxnSpPr>
        <p:spPr>
          <a:xfrm>
            <a:off x="2650967" y="2332740"/>
            <a:ext cx="4086383" cy="31089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79F3F-19D9-F179-A9CA-E7C4260A1C48}"/>
              </a:ext>
            </a:extLst>
          </p:cNvPr>
          <p:cNvSpPr txBox="1">
            <a:spLocks/>
          </p:cNvSpPr>
          <p:nvPr/>
        </p:nvSpPr>
        <p:spPr>
          <a:xfrm>
            <a:off x="7296887" y="843923"/>
            <a:ext cx="4562165" cy="109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many quadrilaterals are in the picture?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There are 24 </a:t>
            </a:r>
            <a:r>
              <a:rPr lang="en-GB" dirty="0"/>
              <a:t>quadrilaterals</a:t>
            </a:r>
            <a:r>
              <a:rPr lang="en-GB" b="1" dirty="0"/>
              <a:t> in the picture.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6CE1B-7AB5-62CF-67B2-34557A760FCA}"/>
              </a:ext>
            </a:extLst>
          </p:cNvPr>
          <p:cNvSpPr txBox="1"/>
          <p:nvPr/>
        </p:nvSpPr>
        <p:spPr>
          <a:xfrm>
            <a:off x="2295050" y="3028421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255D-FEB9-B319-B2AD-1A7CF289CA8E}"/>
              </a:ext>
            </a:extLst>
          </p:cNvPr>
          <p:cNvSpPr txBox="1"/>
          <p:nvPr/>
        </p:nvSpPr>
        <p:spPr>
          <a:xfrm>
            <a:off x="5469732" y="2675223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EB3C4-EC9D-5E05-D417-72F15F0B7F5B}"/>
              </a:ext>
            </a:extLst>
          </p:cNvPr>
          <p:cNvSpPr txBox="1"/>
          <p:nvPr/>
        </p:nvSpPr>
        <p:spPr>
          <a:xfrm>
            <a:off x="4417061" y="2843755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F3DD5F-8727-F999-04D8-8414973CF5DF}"/>
              </a:ext>
            </a:extLst>
          </p:cNvPr>
          <p:cNvSpPr txBox="1"/>
          <p:nvPr/>
        </p:nvSpPr>
        <p:spPr>
          <a:xfrm>
            <a:off x="828994" y="3245353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37CD4-2527-9FFD-6087-E941C14566BC}"/>
              </a:ext>
            </a:extLst>
          </p:cNvPr>
          <p:cNvSpPr txBox="1"/>
          <p:nvPr/>
        </p:nvSpPr>
        <p:spPr>
          <a:xfrm>
            <a:off x="6140452" y="3273155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8A0F7-6131-6DEF-348D-DFB248179E69}"/>
              </a:ext>
            </a:extLst>
          </p:cNvPr>
          <p:cNvSpPr txBox="1"/>
          <p:nvPr/>
        </p:nvSpPr>
        <p:spPr>
          <a:xfrm>
            <a:off x="2949632" y="4485509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592384-BFA8-A4DD-654C-FEED0E2D691C}"/>
              </a:ext>
            </a:extLst>
          </p:cNvPr>
          <p:cNvSpPr txBox="1"/>
          <p:nvPr/>
        </p:nvSpPr>
        <p:spPr>
          <a:xfrm>
            <a:off x="4822826" y="4561353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E628C-792E-90AB-3583-25F6456FED68}"/>
              </a:ext>
            </a:extLst>
          </p:cNvPr>
          <p:cNvSpPr txBox="1"/>
          <p:nvPr/>
        </p:nvSpPr>
        <p:spPr>
          <a:xfrm>
            <a:off x="760353" y="4288818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11B30C-5CBF-696B-35D1-6EAB72EC6CB3}"/>
              </a:ext>
            </a:extLst>
          </p:cNvPr>
          <p:cNvSpPr txBox="1"/>
          <p:nvPr/>
        </p:nvSpPr>
        <p:spPr>
          <a:xfrm>
            <a:off x="6071811" y="4316620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0369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3</a:t>
            </a:r>
          </a:p>
        </p:txBody>
      </p:sp>
    </p:spTree>
    <p:extLst>
      <p:ext uri="{BB962C8B-B14F-4D97-AF65-F5344CB8AC3E}">
        <p14:creationId xmlns:p14="http://schemas.microsoft.com/office/powerpoint/2010/main" val="109552381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1"/>
                </a:solidFill>
              </a:rPr>
              <a:t>Round 4</a:t>
            </a:r>
          </a:p>
        </p:txBody>
      </p:sp>
    </p:spTree>
    <p:extLst>
      <p:ext uri="{BB962C8B-B14F-4D97-AF65-F5344CB8AC3E}">
        <p14:creationId xmlns:p14="http://schemas.microsoft.com/office/powerpoint/2010/main" val="40502999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3444" y="1494692"/>
            <a:ext cx="11385112" cy="43596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Think about the numbers 1 to 30 (1, 2, 3… 30).</a:t>
            </a:r>
          </a:p>
          <a:p>
            <a:pPr marL="0" indent="0" algn="ctr">
              <a:buNone/>
            </a:pPr>
            <a:r>
              <a:rPr lang="en-GB" sz="24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Arrange these cards in increasing order, starting with the smallest number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10000527" y="254643"/>
            <a:ext cx="1992197" cy="53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AB2BE5-EC30-691A-306D-31AB62DA1309}"/>
              </a:ext>
            </a:extLst>
          </p:cNvPr>
          <p:cNvGrpSpPr/>
          <p:nvPr/>
        </p:nvGrpSpPr>
        <p:grpSpPr>
          <a:xfrm>
            <a:off x="882556" y="3104841"/>
            <a:ext cx="10426887" cy="2176591"/>
            <a:chOff x="569738" y="3048688"/>
            <a:chExt cx="10426887" cy="217659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935D880-8D6F-989C-4DBC-89480BE4FF75}"/>
                </a:ext>
              </a:extLst>
            </p:cNvPr>
            <p:cNvGrpSpPr/>
            <p:nvPr/>
          </p:nvGrpSpPr>
          <p:grpSpPr>
            <a:xfrm>
              <a:off x="569738" y="3048688"/>
              <a:ext cx="10426887" cy="2176591"/>
              <a:chOff x="2351584" y="2655832"/>
              <a:chExt cx="5493390" cy="217659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35122F4-83EC-081C-DA99-AB0E4B6975E4}"/>
                  </a:ext>
                </a:extLst>
              </p:cNvPr>
              <p:cNvGrpSpPr/>
              <p:nvPr/>
            </p:nvGrpSpPr>
            <p:grpSpPr>
              <a:xfrm>
                <a:off x="2351584" y="2655832"/>
                <a:ext cx="954540" cy="2158671"/>
                <a:chOff x="3049152" y="1531794"/>
                <a:chExt cx="954540" cy="215867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40C5A70-4DDB-442A-1ED3-7643B6CB85FF}"/>
                    </a:ext>
                  </a:extLst>
                </p:cNvPr>
                <p:cNvSpPr txBox="1"/>
                <p:nvPr/>
              </p:nvSpPr>
              <p:spPr>
                <a:xfrm flipH="1">
                  <a:off x="3118160" y="2473129"/>
                  <a:ext cx="789319" cy="1015663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>
                      <a:latin typeface="Verdana" panose="020B0604030504040204" pitchFamily="34" charset="0"/>
                      <a:ea typeface="Verdana" panose="020B0604030504040204" pitchFamily="34" charset="0"/>
                    </a:rPr>
                    <a:t>Numbers greater than 10</a:t>
                  </a:r>
                </a:p>
              </p:txBody>
            </p: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4CDA894-4689-CFC8-9120-B60D05FB863F}"/>
                    </a:ext>
                  </a:extLst>
                </p:cNvPr>
                <p:cNvGrpSpPr/>
                <p:nvPr/>
              </p:nvGrpSpPr>
              <p:grpSpPr>
                <a:xfrm>
                  <a:off x="3049152" y="1531794"/>
                  <a:ext cx="954540" cy="2158671"/>
                  <a:chOff x="3049152" y="1531794"/>
                  <a:chExt cx="954540" cy="2158671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45356B8-5A8E-AF12-2C88-E2B069D5ED2A}"/>
                      </a:ext>
                    </a:extLst>
                  </p:cNvPr>
                  <p:cNvSpPr/>
                  <p:nvPr/>
                </p:nvSpPr>
                <p:spPr>
                  <a:xfrm>
                    <a:off x="3049152" y="2239717"/>
                    <a:ext cx="954540" cy="1450748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05C2F9B-C6A0-D506-74DF-7D3850F68903}"/>
                      </a:ext>
                    </a:extLst>
                  </p:cNvPr>
                  <p:cNvSpPr txBox="1"/>
                  <p:nvPr/>
                </p:nvSpPr>
                <p:spPr>
                  <a:xfrm>
                    <a:off x="3371110" y="1531794"/>
                    <a:ext cx="306737" cy="707886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4000" b="1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909146F-7579-30F6-A351-190E7F377148}"/>
                  </a:ext>
                </a:extLst>
              </p:cNvPr>
              <p:cNvGrpSpPr/>
              <p:nvPr/>
            </p:nvGrpSpPr>
            <p:grpSpPr>
              <a:xfrm>
                <a:off x="3866867" y="2655832"/>
                <a:ext cx="954540" cy="2158671"/>
                <a:chOff x="3049152" y="1531794"/>
                <a:chExt cx="954540" cy="2158671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D6E780A-8BB1-8FF9-0C20-25C16043DDBB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AC287E-2573-5EE2-175E-EFDAA7248D58}"/>
                    </a:ext>
                  </a:extLst>
                </p:cNvPr>
                <p:cNvSpPr txBox="1"/>
                <p:nvPr/>
              </p:nvSpPr>
              <p:spPr>
                <a:xfrm>
                  <a:off x="3372799" y="1531794"/>
                  <a:ext cx="303359" cy="707886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latin typeface="Verdana" panose="020B0604030504040204" pitchFamily="34" charset="0"/>
                      <a:ea typeface="Verdana" panose="020B060403050404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5E673FA-0BC1-EBE3-729A-CFD1D1862578}"/>
                  </a:ext>
                </a:extLst>
              </p:cNvPr>
              <p:cNvGrpSpPr/>
              <p:nvPr/>
            </p:nvGrpSpPr>
            <p:grpSpPr>
              <a:xfrm>
                <a:off x="5380594" y="2673752"/>
                <a:ext cx="954540" cy="2158671"/>
                <a:chOff x="3049152" y="1531794"/>
                <a:chExt cx="954540" cy="2158671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88A5CE4-40E1-C037-BB68-AB99465533B1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6F63CA6-47CD-4576-7A3E-A0843F619B65}"/>
                    </a:ext>
                  </a:extLst>
                </p:cNvPr>
                <p:cNvSpPr txBox="1"/>
                <p:nvPr/>
              </p:nvSpPr>
              <p:spPr>
                <a:xfrm>
                  <a:off x="3377866" y="1531794"/>
                  <a:ext cx="293224" cy="707886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latin typeface="Verdana" panose="020B0604030504040204" pitchFamily="34" charset="0"/>
                      <a:ea typeface="Verdana" panose="020B0604030504040204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CB56C91-40F7-F546-F793-3E404425BE64}"/>
                  </a:ext>
                </a:extLst>
              </p:cNvPr>
              <p:cNvGrpSpPr/>
              <p:nvPr/>
            </p:nvGrpSpPr>
            <p:grpSpPr>
              <a:xfrm>
                <a:off x="6890434" y="2673751"/>
                <a:ext cx="954540" cy="2158672"/>
                <a:chOff x="3049152" y="1531793"/>
                <a:chExt cx="954540" cy="2158672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EC4A3F6-95F3-12D1-5E32-03DB9D5F844B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BB3EBD-5696-372E-E9AC-B02E51D81D1D}"/>
                    </a:ext>
                  </a:extLst>
                </p:cNvPr>
                <p:cNvSpPr txBox="1"/>
                <p:nvPr/>
              </p:nvSpPr>
              <p:spPr>
                <a:xfrm>
                  <a:off x="3363509" y="1531793"/>
                  <a:ext cx="321939" cy="707886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latin typeface="Verdana" panose="020B0604030504040204" pitchFamily="34" charset="0"/>
                      <a:ea typeface="Verdana" panose="020B0604030504040204" pitchFamily="34" charset="0"/>
                    </a:rPr>
                    <a:t>D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2AE101-1C80-8C53-6FE7-067FE3AE8D9C}"/>
                </a:ext>
              </a:extLst>
            </p:cNvPr>
            <p:cNvSpPr txBox="1"/>
            <p:nvPr/>
          </p:nvSpPr>
          <p:spPr>
            <a:xfrm flipH="1">
              <a:off x="3435533" y="3979195"/>
              <a:ext cx="1811792" cy="10156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Verdana" panose="020B0604030504040204" pitchFamily="34" charset="0"/>
                  <a:ea typeface="Verdana" panose="020B0604030504040204" pitchFamily="34" charset="0"/>
                </a:rPr>
                <a:t>Number of odd numbers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972613-8D29-60FE-ADB4-B996DBECFD0B}"/>
                </a:ext>
              </a:extLst>
            </p:cNvPr>
            <p:cNvSpPr txBox="1"/>
            <p:nvPr/>
          </p:nvSpPr>
          <p:spPr>
            <a:xfrm flipH="1">
              <a:off x="9160821" y="3990023"/>
              <a:ext cx="1811792" cy="10156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Verdana" panose="020B0604030504040204" pitchFamily="34" charset="0"/>
                  <a:ea typeface="Verdana" panose="020B0604030504040204" pitchFamily="34" charset="0"/>
                </a:rPr>
                <a:t>Numbers containing the digit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52E983-FD27-697B-5194-80FB4C74ED0D}"/>
                </a:ext>
              </a:extLst>
            </p:cNvPr>
            <p:cNvSpPr txBox="1"/>
            <p:nvPr/>
          </p:nvSpPr>
          <p:spPr>
            <a:xfrm flipH="1">
              <a:off x="6304959" y="3974153"/>
              <a:ext cx="1811792" cy="10156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Verdana" panose="020B0604030504040204" pitchFamily="34" charset="0"/>
                  <a:ea typeface="Verdana" panose="020B0604030504040204" pitchFamily="34" charset="0"/>
                </a:rPr>
                <a:t>Numbers containing the digit 0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D64D614-4402-0068-BE6F-11B496FB5F01}"/>
              </a:ext>
            </a:extLst>
          </p:cNvPr>
          <p:cNvSpPr txBox="1"/>
          <p:nvPr/>
        </p:nvSpPr>
        <p:spPr>
          <a:xfrm>
            <a:off x="943416" y="5556054"/>
            <a:ext cx="9625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Write the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letters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of the cards in order, e.g., ABCD</a:t>
            </a:r>
          </a:p>
        </p:txBody>
      </p:sp>
    </p:spTree>
    <p:extLst>
      <p:ext uri="{BB962C8B-B14F-4D97-AF65-F5344CB8AC3E}">
        <p14:creationId xmlns:p14="http://schemas.microsoft.com/office/powerpoint/2010/main" val="82503467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6599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E5FC-3A7A-4B5A-AAC6-D65E639E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73" y="855883"/>
            <a:ext cx="12072664" cy="556141"/>
          </a:xfrm>
        </p:spPr>
        <p:txBody>
          <a:bodyPr>
            <a:noAutofit/>
          </a:bodyPr>
          <a:lstStyle/>
          <a:p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Which chain does </a:t>
            </a:r>
            <a:r>
              <a:rPr kumimoji="0" lang="en-GB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NOT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end on 100?</a:t>
            </a:r>
            <a:endParaRPr lang="en-GB" sz="240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4D1B56-86BD-4015-BF94-40A691E62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139861"/>
              </p:ext>
            </p:extLst>
          </p:nvPr>
        </p:nvGraphicFramePr>
        <p:xfrm>
          <a:off x="767408" y="1642509"/>
          <a:ext cx="9302823" cy="820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647">
                  <a:extLst>
                    <a:ext uri="{9D8B030D-6E8A-4147-A177-3AD203B41FA5}">
                      <a16:colId xmlns:a16="http://schemas.microsoft.com/office/drawing/2014/main" val="2367297627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1509917876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808937414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1954543191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2666081487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2369231022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1765492445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2561244856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2341533381"/>
                    </a:ext>
                  </a:extLst>
                </a:gridCol>
              </a:tblGrid>
              <a:tr h="82068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GB" sz="2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GB" sz="2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÷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GB" sz="2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GB" sz="2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5327578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2DBA7402-84BC-403F-8460-C69A55E790E4}"/>
              </a:ext>
            </a:extLst>
          </p:cNvPr>
          <p:cNvSpPr/>
          <p:nvPr/>
        </p:nvSpPr>
        <p:spPr>
          <a:xfrm>
            <a:off x="2029400" y="1889794"/>
            <a:ext cx="648072" cy="3780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EA4230-5D9E-4F2A-A691-0D7AD654B13F}"/>
              </a:ext>
            </a:extLst>
          </p:cNvPr>
          <p:cNvSpPr/>
          <p:nvPr/>
        </p:nvSpPr>
        <p:spPr>
          <a:xfrm>
            <a:off x="4099601" y="1889794"/>
            <a:ext cx="648072" cy="3780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4293F89-0841-43B4-9C92-4D5A7ED4E707}"/>
              </a:ext>
            </a:extLst>
          </p:cNvPr>
          <p:cNvSpPr/>
          <p:nvPr/>
        </p:nvSpPr>
        <p:spPr>
          <a:xfrm>
            <a:off x="6169803" y="1889794"/>
            <a:ext cx="648072" cy="3780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BD5698-7A5A-4FEA-99C9-BFE19E5E8EBE}"/>
              </a:ext>
            </a:extLst>
          </p:cNvPr>
          <p:cNvSpPr/>
          <p:nvPr/>
        </p:nvSpPr>
        <p:spPr>
          <a:xfrm>
            <a:off x="8242451" y="1889794"/>
            <a:ext cx="648072" cy="3780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19F530-5030-406C-9AB1-BAC7D607BB2B}"/>
              </a:ext>
            </a:extLst>
          </p:cNvPr>
          <p:cNvSpPr txBox="1"/>
          <p:nvPr/>
        </p:nvSpPr>
        <p:spPr>
          <a:xfrm>
            <a:off x="169202" y="1708791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highlight>
                  <a:srgbClr val="DBEEF4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ADD92-61C6-42E3-9630-BC82FD21786D}"/>
              </a:ext>
            </a:extLst>
          </p:cNvPr>
          <p:cNvSpPr txBox="1"/>
          <p:nvPr/>
        </p:nvSpPr>
        <p:spPr>
          <a:xfrm>
            <a:off x="156765" y="409804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highlight>
                  <a:srgbClr val="DBEEF4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35BD7A-A555-45B9-9840-FEB22345339E}"/>
              </a:ext>
            </a:extLst>
          </p:cNvPr>
          <p:cNvSpPr txBox="1"/>
          <p:nvPr/>
        </p:nvSpPr>
        <p:spPr>
          <a:xfrm>
            <a:off x="129513" y="5303621"/>
            <a:ext cx="61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highlight>
                  <a:srgbClr val="DBEEF4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238DCD-D2D3-C917-EB53-8A87A9FB1239}"/>
              </a:ext>
            </a:extLst>
          </p:cNvPr>
          <p:cNvGrpSpPr/>
          <p:nvPr/>
        </p:nvGrpSpPr>
        <p:grpSpPr>
          <a:xfrm>
            <a:off x="169202" y="2827990"/>
            <a:ext cx="9901029" cy="820688"/>
            <a:chOff x="169202" y="2903230"/>
            <a:chExt cx="9901029" cy="8206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503D65-370F-4926-92BF-5C76D8600131}"/>
                </a:ext>
              </a:extLst>
            </p:cNvPr>
            <p:cNvSpPr txBox="1"/>
            <p:nvPr/>
          </p:nvSpPr>
          <p:spPr>
            <a:xfrm>
              <a:off x="169202" y="2971935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>
                  <a:highlight>
                    <a:srgbClr val="DBEEF4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graphicFrame>
          <p:nvGraphicFramePr>
            <p:cNvPr id="3" name="Table 6">
              <a:extLst>
                <a:ext uri="{FF2B5EF4-FFF2-40B4-BE49-F238E27FC236}">
                  <a16:creationId xmlns:a16="http://schemas.microsoft.com/office/drawing/2014/main" id="{60CA2402-EF00-F9CD-3FDE-7DDAB2931D3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1952445"/>
                </p:ext>
              </p:extLst>
            </p:nvPr>
          </p:nvGraphicFramePr>
          <p:xfrm>
            <a:off x="767408" y="2903230"/>
            <a:ext cx="9302823" cy="820688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033647">
                    <a:extLst>
                      <a:ext uri="{9D8B030D-6E8A-4147-A177-3AD203B41FA5}">
                        <a16:colId xmlns:a16="http://schemas.microsoft.com/office/drawing/2014/main" val="2367297627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509917876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808937414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954543191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666081487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369231022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765492445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561244856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341533381"/>
                      </a:ext>
                    </a:extLst>
                  </a:gridCol>
                </a:tblGrid>
                <a:tr h="820688"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100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÷ 20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+ 16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x4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+17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645327578"/>
                    </a:ext>
                  </a:extLst>
                </a:tr>
              </a:tbl>
            </a:graphicData>
          </a:graphic>
        </p:graphicFrame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593468DF-8FD5-ADA6-B56C-4F293439952B}"/>
                </a:ext>
              </a:extLst>
            </p:cNvPr>
            <p:cNvSpPr/>
            <p:nvPr/>
          </p:nvSpPr>
          <p:spPr>
            <a:xfrm>
              <a:off x="2029400" y="3160158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BE93EA95-65E2-CD17-35A3-120CBA1DCD37}"/>
                </a:ext>
              </a:extLst>
            </p:cNvPr>
            <p:cNvSpPr/>
            <p:nvPr/>
          </p:nvSpPr>
          <p:spPr>
            <a:xfrm>
              <a:off x="4099601" y="3160158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415853C9-FAF4-5953-6BD7-263F48F8B8FB}"/>
                </a:ext>
              </a:extLst>
            </p:cNvPr>
            <p:cNvSpPr/>
            <p:nvPr/>
          </p:nvSpPr>
          <p:spPr>
            <a:xfrm>
              <a:off x="6169803" y="3160158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7DD573D9-7746-07F3-3AA4-5181378575DF}"/>
                </a:ext>
              </a:extLst>
            </p:cNvPr>
            <p:cNvSpPr/>
            <p:nvPr/>
          </p:nvSpPr>
          <p:spPr>
            <a:xfrm>
              <a:off x="8242451" y="3160158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92ACCC-B237-E979-EBC8-3EBDB7B4DC1B}"/>
              </a:ext>
            </a:extLst>
          </p:cNvPr>
          <p:cNvGrpSpPr/>
          <p:nvPr/>
        </p:nvGrpSpPr>
        <p:grpSpPr>
          <a:xfrm>
            <a:off x="767408" y="4030980"/>
            <a:ext cx="9302823" cy="820688"/>
            <a:chOff x="767408" y="4145805"/>
            <a:chExt cx="9302823" cy="820688"/>
          </a:xfrm>
        </p:grpSpPr>
        <p:graphicFrame>
          <p:nvGraphicFramePr>
            <p:cNvPr id="34" name="Table 6">
              <a:extLst>
                <a:ext uri="{FF2B5EF4-FFF2-40B4-BE49-F238E27FC236}">
                  <a16:creationId xmlns:a16="http://schemas.microsoft.com/office/drawing/2014/main" id="{2A9C71C8-3080-8B11-42B7-AF73648AFD8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4782926"/>
                </p:ext>
              </p:extLst>
            </p:nvPr>
          </p:nvGraphicFramePr>
          <p:xfrm>
            <a:off x="767408" y="4145805"/>
            <a:ext cx="9302823" cy="820688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033647">
                    <a:extLst>
                      <a:ext uri="{9D8B030D-6E8A-4147-A177-3AD203B41FA5}">
                        <a16:colId xmlns:a16="http://schemas.microsoft.com/office/drawing/2014/main" val="2367297627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509917876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808937414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954543191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666081487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369231022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765492445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561244856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341533381"/>
                      </a:ext>
                    </a:extLst>
                  </a:gridCol>
                </a:tblGrid>
                <a:tr h="820688"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X 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X 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+ 9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- 34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645327578"/>
                    </a:ext>
                  </a:extLst>
                </a:tr>
              </a:tbl>
            </a:graphicData>
          </a:graphic>
        </p:graphicFrame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F7476A0-D127-3AC4-7297-6B51CB6A2B02}"/>
                </a:ext>
              </a:extLst>
            </p:cNvPr>
            <p:cNvSpPr/>
            <p:nvPr/>
          </p:nvSpPr>
          <p:spPr>
            <a:xfrm>
              <a:off x="1984973" y="4390429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BFD3CD4-6AA0-C5A3-9D3D-F2303C997640}"/>
                </a:ext>
              </a:extLst>
            </p:cNvPr>
            <p:cNvSpPr/>
            <p:nvPr/>
          </p:nvSpPr>
          <p:spPr>
            <a:xfrm>
              <a:off x="4055174" y="4390429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93965F1D-D36D-27AA-CC91-00F29C138C39}"/>
                </a:ext>
              </a:extLst>
            </p:cNvPr>
            <p:cNvSpPr/>
            <p:nvPr/>
          </p:nvSpPr>
          <p:spPr>
            <a:xfrm>
              <a:off x="6125376" y="4390429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3B34FBD8-6A0D-4D1E-7D25-2A75A9E484B7}"/>
                </a:ext>
              </a:extLst>
            </p:cNvPr>
            <p:cNvSpPr/>
            <p:nvPr/>
          </p:nvSpPr>
          <p:spPr>
            <a:xfrm>
              <a:off x="8198024" y="4390429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331BBD-1AD4-2E03-5A9E-947598BF974D}"/>
              </a:ext>
            </a:extLst>
          </p:cNvPr>
          <p:cNvGrpSpPr/>
          <p:nvPr/>
        </p:nvGrpSpPr>
        <p:grpSpPr>
          <a:xfrm>
            <a:off x="767408" y="5215491"/>
            <a:ext cx="9302823" cy="820688"/>
            <a:chOff x="767408" y="5379451"/>
            <a:chExt cx="9302823" cy="820688"/>
          </a:xfrm>
        </p:grpSpPr>
        <p:graphicFrame>
          <p:nvGraphicFramePr>
            <p:cNvPr id="39" name="Table 6">
              <a:extLst>
                <a:ext uri="{FF2B5EF4-FFF2-40B4-BE49-F238E27FC236}">
                  <a16:creationId xmlns:a16="http://schemas.microsoft.com/office/drawing/2014/main" id="{4A738F28-9FFF-73DC-0FA7-5597144517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7190862"/>
                </p:ext>
              </p:extLst>
            </p:nvPr>
          </p:nvGraphicFramePr>
          <p:xfrm>
            <a:off x="767408" y="5379451"/>
            <a:ext cx="9302823" cy="820688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033647">
                    <a:extLst>
                      <a:ext uri="{9D8B030D-6E8A-4147-A177-3AD203B41FA5}">
                        <a16:colId xmlns:a16="http://schemas.microsoft.com/office/drawing/2014/main" val="2367297627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509917876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808937414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954543191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666081487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369231022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1765492445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561244856"/>
                      </a:ext>
                    </a:extLst>
                  </a:gridCol>
                  <a:gridCol w="1033647">
                    <a:extLst>
                      <a:ext uri="{9D8B030D-6E8A-4147-A177-3AD203B41FA5}">
                        <a16:colId xmlns:a16="http://schemas.microsoft.com/office/drawing/2014/main" val="2341533381"/>
                      </a:ext>
                    </a:extLst>
                  </a:gridCol>
                </a:tblGrid>
                <a:tr h="820688"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212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- 99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+ 89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X 1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endPara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1200"/>
                          </a:spcBef>
                        </a:pPr>
                        <a:r>
                          <a:rPr lang="en-GB" sz="240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- 102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45327578"/>
                    </a:ext>
                  </a:extLst>
                </a:tr>
              </a:tbl>
            </a:graphicData>
          </a:graphic>
        </p:graphicFrame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BE573DA-8156-8BBA-2D20-7EB52E70F850}"/>
                </a:ext>
              </a:extLst>
            </p:cNvPr>
            <p:cNvSpPr/>
            <p:nvPr/>
          </p:nvSpPr>
          <p:spPr>
            <a:xfrm>
              <a:off x="1984973" y="5624075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03A725A4-BCE2-4C5C-BB8A-D5470D956423}"/>
                </a:ext>
              </a:extLst>
            </p:cNvPr>
            <p:cNvSpPr/>
            <p:nvPr/>
          </p:nvSpPr>
          <p:spPr>
            <a:xfrm>
              <a:off x="4055174" y="5624075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887730D9-5276-5A24-ACFA-9EF42D084697}"/>
                </a:ext>
              </a:extLst>
            </p:cNvPr>
            <p:cNvSpPr/>
            <p:nvPr/>
          </p:nvSpPr>
          <p:spPr>
            <a:xfrm>
              <a:off x="6125376" y="5624075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AF93DC28-F13D-514D-E607-F69E51790809}"/>
                </a:ext>
              </a:extLst>
            </p:cNvPr>
            <p:cNvSpPr/>
            <p:nvPr/>
          </p:nvSpPr>
          <p:spPr>
            <a:xfrm>
              <a:off x="8198024" y="5624075"/>
              <a:ext cx="648072" cy="378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itle 3">
            <a:extLst>
              <a:ext uri="{FF2B5EF4-FFF2-40B4-BE49-F238E27FC236}">
                <a16:creationId xmlns:a16="http://schemas.microsoft.com/office/drawing/2014/main" id="{6EEA76FB-8F30-D2D8-F2BC-8D2F7A782F23}"/>
              </a:ext>
            </a:extLst>
          </p:cNvPr>
          <p:cNvSpPr txBox="1">
            <a:spLocks/>
          </p:cNvSpPr>
          <p:nvPr/>
        </p:nvSpPr>
        <p:spPr>
          <a:xfrm>
            <a:off x="140770" y="-111184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Round 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6955B7-B062-3173-2679-0CE9306A3233}"/>
              </a:ext>
            </a:extLst>
          </p:cNvPr>
          <p:cNvSpPr txBox="1"/>
          <p:nvPr/>
        </p:nvSpPr>
        <p:spPr>
          <a:xfrm>
            <a:off x="10000527" y="254643"/>
            <a:ext cx="1992197" cy="53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68174710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7256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C1C26-AAFF-A642-9FB2-4D750E6E5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39"/>
          <a:stretch/>
        </p:blipFill>
        <p:spPr>
          <a:xfrm>
            <a:off x="578714" y="4212916"/>
            <a:ext cx="2472060" cy="1785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53CF71-D9EC-AA03-DA0F-604C70D26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410" y="3147914"/>
            <a:ext cx="3405325" cy="1021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6CC30-FD16-497E-188F-3D8907A1D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39"/>
          <a:stretch/>
        </p:blipFill>
        <p:spPr>
          <a:xfrm>
            <a:off x="551175" y="2328155"/>
            <a:ext cx="2472060" cy="17853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2D3CB4-C660-638D-2614-FD16BE728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39"/>
          <a:stretch/>
        </p:blipFill>
        <p:spPr>
          <a:xfrm>
            <a:off x="2952051" y="4212916"/>
            <a:ext cx="2472060" cy="17853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9CDBEA-BC6D-3850-C55B-B38757A0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39"/>
          <a:stretch/>
        </p:blipFill>
        <p:spPr>
          <a:xfrm>
            <a:off x="2975217" y="2328155"/>
            <a:ext cx="2472060" cy="17853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C8DA44-BDF4-71F3-3C2C-78954C936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39"/>
          <a:stretch/>
        </p:blipFill>
        <p:spPr>
          <a:xfrm>
            <a:off x="5424111" y="4212916"/>
            <a:ext cx="2472060" cy="17853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8F0143-453D-B2FD-9956-9E18320D9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92" b="1"/>
          <a:stretch/>
        </p:blipFill>
        <p:spPr>
          <a:xfrm>
            <a:off x="5447277" y="2345014"/>
            <a:ext cx="2472060" cy="176849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80BA52-7EEB-075C-7A98-2095B05BE444}"/>
              </a:ext>
            </a:extLst>
          </p:cNvPr>
          <p:cNvSpPr txBox="1"/>
          <p:nvPr/>
        </p:nvSpPr>
        <p:spPr>
          <a:xfrm>
            <a:off x="8771076" y="4169114"/>
            <a:ext cx="276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children per train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B7AA9CE-C8E7-304C-4AC4-A670B2D0376C}"/>
              </a:ext>
            </a:extLst>
          </p:cNvPr>
          <p:cNvSpPr txBox="1">
            <a:spLocks/>
          </p:cNvSpPr>
          <p:nvPr/>
        </p:nvSpPr>
        <p:spPr>
          <a:xfrm>
            <a:off x="345668" y="1412298"/>
            <a:ext cx="12072664" cy="556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 sz="2800" b="0" cap="none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How many trains would be needed to transport these children?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1185579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538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8178" y="1377308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same digit is hidden by the paint splodges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is the digit?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948BDB-F934-2BDD-AFCF-0FC57007EA7D}"/>
              </a:ext>
            </a:extLst>
          </p:cNvPr>
          <p:cNvGrpSpPr/>
          <p:nvPr/>
        </p:nvGrpSpPr>
        <p:grpSpPr>
          <a:xfrm>
            <a:off x="3493224" y="2634085"/>
            <a:ext cx="3994089" cy="3939115"/>
            <a:chOff x="2910294" y="2691235"/>
            <a:chExt cx="3994089" cy="39391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990C07-B700-80EF-1E3B-177192AEF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826"/>
            <a:stretch/>
          </p:blipFill>
          <p:spPr>
            <a:xfrm>
              <a:off x="2910294" y="2888984"/>
              <a:ext cx="3994089" cy="3741366"/>
            </a:xfrm>
            <a:prstGeom prst="rect">
              <a:avLst/>
            </a:prstGeom>
          </p:spPr>
        </p:pic>
        <p:pic>
          <p:nvPicPr>
            <p:cNvPr id="10" name="Picture 2" descr="Blot, Blur, Dab, Smudge, Glob, Blob">
              <a:extLst>
                <a:ext uri="{FF2B5EF4-FFF2-40B4-BE49-F238E27FC236}">
                  <a16:creationId xmlns:a16="http://schemas.microsoft.com/office/drawing/2014/main" id="{9762E105-ADF9-BC54-2670-5F9B0696F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15511">
              <a:off x="4403572" y="3903738"/>
              <a:ext cx="1594625" cy="132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Blot, Blur, Dab, Smudge, Glob, Blob">
              <a:extLst>
                <a:ext uri="{FF2B5EF4-FFF2-40B4-BE49-F238E27FC236}">
                  <a16:creationId xmlns:a16="http://schemas.microsoft.com/office/drawing/2014/main" id="{C8957D3A-A1C0-ADAF-A0DB-4D27BC74B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15511">
              <a:off x="3142504" y="2828158"/>
              <a:ext cx="1594625" cy="132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lot, Blur, Dab, Smudge, Glob, Blob">
              <a:extLst>
                <a:ext uri="{FF2B5EF4-FFF2-40B4-BE49-F238E27FC236}">
                  <a16:creationId xmlns:a16="http://schemas.microsoft.com/office/drawing/2014/main" id="{AF6A497A-E972-5304-6B30-6557E6121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15511">
              <a:off x="5401999" y="5156067"/>
              <a:ext cx="1594625" cy="132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FEFB81-1FB5-04CF-88F9-301AAAFCE731}"/>
                </a:ext>
              </a:extLst>
            </p:cNvPr>
            <p:cNvSpPr txBox="1"/>
            <p:nvPr/>
          </p:nvSpPr>
          <p:spPr>
            <a:xfrm>
              <a:off x="4919603" y="3147239"/>
              <a:ext cx="562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/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C90921-B3E2-2BE9-5B81-2F4560150342}"/>
                </a:ext>
              </a:extLst>
            </p:cNvPr>
            <p:cNvSpPr txBox="1"/>
            <p:nvPr/>
          </p:nvSpPr>
          <p:spPr>
            <a:xfrm>
              <a:off x="6101542" y="3171184"/>
              <a:ext cx="562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/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71CD12-BDF4-CB99-02DB-5FBB5AEE43F5}"/>
                </a:ext>
              </a:extLst>
            </p:cNvPr>
            <p:cNvSpPr txBox="1"/>
            <p:nvPr/>
          </p:nvSpPr>
          <p:spPr>
            <a:xfrm>
              <a:off x="3795100" y="4173461"/>
              <a:ext cx="562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/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9B54FA-8658-473A-118F-920F59498DD9}"/>
                </a:ext>
              </a:extLst>
            </p:cNvPr>
            <p:cNvSpPr txBox="1"/>
            <p:nvPr/>
          </p:nvSpPr>
          <p:spPr>
            <a:xfrm>
              <a:off x="6038894" y="4198880"/>
              <a:ext cx="562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/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30D467-6DCA-8768-08B6-5DE1C5883DE0}"/>
                </a:ext>
              </a:extLst>
            </p:cNvPr>
            <p:cNvSpPr txBox="1"/>
            <p:nvPr/>
          </p:nvSpPr>
          <p:spPr>
            <a:xfrm>
              <a:off x="4821624" y="5469831"/>
              <a:ext cx="562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/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3428C0-508B-D89C-F560-B8330DBD3361}"/>
                </a:ext>
              </a:extLst>
            </p:cNvPr>
            <p:cNvSpPr txBox="1"/>
            <p:nvPr/>
          </p:nvSpPr>
          <p:spPr>
            <a:xfrm>
              <a:off x="3812355" y="5457938"/>
              <a:ext cx="562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48562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4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BEB40EB-5340-71DA-B6B6-72E252A8A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57284"/>
              </p:ext>
            </p:extLst>
          </p:nvPr>
        </p:nvGraphicFramePr>
        <p:xfrm>
          <a:off x="1640354" y="2849050"/>
          <a:ext cx="8911293" cy="260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431">
                  <a:extLst>
                    <a:ext uri="{9D8B030D-6E8A-4147-A177-3AD203B41FA5}">
                      <a16:colId xmlns:a16="http://schemas.microsoft.com/office/drawing/2014/main" val="3322797442"/>
                    </a:ext>
                  </a:extLst>
                </a:gridCol>
                <a:gridCol w="2970431">
                  <a:extLst>
                    <a:ext uri="{9D8B030D-6E8A-4147-A177-3AD203B41FA5}">
                      <a16:colId xmlns:a16="http://schemas.microsoft.com/office/drawing/2014/main" val="3413453426"/>
                    </a:ext>
                  </a:extLst>
                </a:gridCol>
                <a:gridCol w="2970431">
                  <a:extLst>
                    <a:ext uri="{9D8B030D-6E8A-4147-A177-3AD203B41FA5}">
                      <a16:colId xmlns:a16="http://schemas.microsoft.com/office/drawing/2014/main" val="2321537414"/>
                    </a:ext>
                  </a:extLst>
                </a:gridCol>
              </a:tblGrid>
              <a:tr h="1301711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sum of</a:t>
                      </a:r>
                    </a:p>
                    <a:p>
                      <a:pPr algn="ctr"/>
                      <a:r>
                        <a:rPr lang="en-GB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digits is 14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All my digits are </a:t>
                      </a: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smaller than 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I am a multiple of 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03543"/>
                  </a:ext>
                </a:extLst>
              </a:tr>
              <a:tr h="1301711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tens digit</a:t>
                      </a:r>
                    </a:p>
                    <a:p>
                      <a:pPr algn="ctr"/>
                      <a:r>
                        <a:rPr lang="en-GB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double my</a:t>
                      </a:r>
                    </a:p>
                    <a:p>
                      <a:pPr algn="ctr"/>
                      <a:r>
                        <a:rPr lang="en-GB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hundreds digit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I am an odd number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I am a 3 digit number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19400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D1AC95CC-0C92-EE89-398F-9E086AB7A1EA}"/>
              </a:ext>
            </a:extLst>
          </p:cNvPr>
          <p:cNvSpPr txBox="1">
            <a:spLocks/>
          </p:cNvSpPr>
          <p:nvPr/>
        </p:nvSpPr>
        <p:spPr>
          <a:xfrm>
            <a:off x="59667" y="1737401"/>
            <a:ext cx="12072664" cy="556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2800" b="0" cap="none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Which number is being described by these clues?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33194769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8160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5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DEF9703-A20C-6E47-5C1F-452D3BF8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74" y="1611817"/>
            <a:ext cx="96588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of the world’s oldest number systems originated in China.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sum of the numbers in the red box?</a:t>
            </a:r>
            <a:endParaRPr kumimoji="0" lang="en-GB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http://www.math.wichita.edu/history/Images/chinese-carey.gif">
            <a:extLst>
              <a:ext uri="{FF2B5EF4-FFF2-40B4-BE49-F238E27FC236}">
                <a16:creationId xmlns:a16="http://schemas.microsoft.com/office/drawing/2014/main" id="{7F694E3F-34CE-9A15-0475-0C674C47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9" y="3183035"/>
            <a:ext cx="5558381" cy="24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73134591-C5A9-0D25-C12D-50AEDD372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9623"/>
              </p:ext>
            </p:extLst>
          </p:nvPr>
        </p:nvGraphicFramePr>
        <p:xfrm>
          <a:off x="6835802" y="3579533"/>
          <a:ext cx="4818579" cy="166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579">
                  <a:extLst>
                    <a:ext uri="{9D8B030D-6E8A-4147-A177-3AD203B41FA5}">
                      <a16:colId xmlns:a16="http://schemas.microsoft.com/office/drawing/2014/main" val="2048024872"/>
                    </a:ext>
                  </a:extLst>
                </a:gridCol>
              </a:tblGrid>
              <a:tr h="16666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73868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DFA70A0C-47A5-FCAA-AFD2-61472A08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009" y="3821333"/>
            <a:ext cx="1178968" cy="12045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4857C1F-EC8B-A291-A46B-5FD1068CD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149" y="3799784"/>
            <a:ext cx="889558" cy="122614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0279DCD-0F5E-114F-5119-94BCC6D5CED6}"/>
              </a:ext>
            </a:extLst>
          </p:cNvPr>
          <p:cNvSpPr/>
          <p:nvPr/>
        </p:nvSpPr>
        <p:spPr>
          <a:xfrm>
            <a:off x="4161964" y="3288324"/>
            <a:ext cx="1034289" cy="8937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CD69232-495C-31E6-EFF4-1BE71328B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658" y="3987116"/>
            <a:ext cx="907420" cy="90742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0B8DAD2-8B7F-AD58-3E73-AE17FB7C1692}"/>
              </a:ext>
            </a:extLst>
          </p:cNvPr>
          <p:cNvSpPr/>
          <p:nvPr/>
        </p:nvSpPr>
        <p:spPr>
          <a:xfrm>
            <a:off x="1638812" y="4479649"/>
            <a:ext cx="1187457" cy="913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C12EEE-5DDA-1344-1C25-2EC7D36C2064}"/>
              </a:ext>
            </a:extLst>
          </p:cNvPr>
          <p:cNvSpPr/>
          <p:nvPr/>
        </p:nvSpPr>
        <p:spPr>
          <a:xfrm>
            <a:off x="4735454" y="4378227"/>
            <a:ext cx="1187457" cy="101536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9655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4</a:t>
            </a:r>
          </a:p>
        </p:txBody>
      </p:sp>
    </p:spTree>
    <p:extLst>
      <p:ext uri="{BB962C8B-B14F-4D97-AF65-F5344CB8AC3E}">
        <p14:creationId xmlns:p14="http://schemas.microsoft.com/office/powerpoint/2010/main" val="3330849373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71BC3E-BC5D-D4FE-AEAF-62F315FDAB3F}"/>
              </a:ext>
            </a:extLst>
          </p:cNvPr>
          <p:cNvGrpSpPr/>
          <p:nvPr/>
        </p:nvGrpSpPr>
        <p:grpSpPr>
          <a:xfrm>
            <a:off x="-17448" y="0"/>
            <a:ext cx="12209448" cy="6882970"/>
            <a:chOff x="-17448" y="0"/>
            <a:chExt cx="12209448" cy="6882970"/>
          </a:xfrm>
        </p:grpSpPr>
        <p:pic>
          <p:nvPicPr>
            <p:cNvPr id="8" name="Picture 7" descr="A group of people&#10;&#10;Description automatically generated with low confidence">
              <a:extLst>
                <a:ext uri="{FF2B5EF4-FFF2-40B4-BE49-F238E27FC236}">
                  <a16:creationId xmlns:a16="http://schemas.microsoft.com/office/drawing/2014/main" id="{E7511E53-475E-5394-9EBE-8172BE0BC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4147"/>
              <a:ext cx="12192000" cy="53788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1712AD-3345-EE55-82A1-D16665051F02}"/>
                </a:ext>
              </a:extLst>
            </p:cNvPr>
            <p:cNvSpPr/>
            <p:nvPr/>
          </p:nvSpPr>
          <p:spPr>
            <a:xfrm>
              <a:off x="-17448" y="0"/>
              <a:ext cx="12192000" cy="1772816"/>
            </a:xfrm>
            <a:prstGeom prst="rect">
              <a:avLst/>
            </a:prstGeom>
            <a:solidFill>
              <a:srgbClr val="1E1C49"/>
            </a:solidFill>
            <a:ln>
              <a:solidFill>
                <a:srgbClr val="1E1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>
                  <a:solidFill>
                    <a:schemeClr val="bg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Well done Year 3!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3141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u="none" strike="noStrike">
                <a:solidFill>
                  <a:srgbClr val="000000"/>
                </a:solidFill>
                <a:effectLst/>
              </a:rPr>
              <a:t>HFL Education is a leading national provider of school improvement and business support services, training, and resources, which enable schools, educational settings and multi-academy trusts to deliver a great education. We support those we work with to achieve successful long-term outcomes for their children. We believe that every young person, through access to a great education, should be able to realise their potential, regardless of where they live, their background or circumstances.</a:t>
            </a:r>
          </a:p>
          <a:p>
            <a:pPr marL="0" indent="0">
              <a:buNone/>
            </a:pPr>
            <a:r>
              <a:rPr lang="en-GB"/>
              <a:t>Learn more about us by visiting our </a:t>
            </a:r>
            <a:r>
              <a:rPr lang="en-GB">
                <a:hlinkClick r:id="rId3"/>
              </a:rPr>
              <a:t>website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F02C1-7DA7-9717-F2A2-41477608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5062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2335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2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28820ED9-FA86-7913-6E72-153032A95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47423"/>
              </p:ext>
            </p:extLst>
          </p:nvPr>
        </p:nvGraphicFramePr>
        <p:xfrm>
          <a:off x="2080590" y="2115378"/>
          <a:ext cx="7566990" cy="440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330">
                  <a:extLst>
                    <a:ext uri="{9D8B030D-6E8A-4147-A177-3AD203B41FA5}">
                      <a16:colId xmlns:a16="http://schemas.microsoft.com/office/drawing/2014/main" val="381629283"/>
                    </a:ext>
                  </a:extLst>
                </a:gridCol>
                <a:gridCol w="2522330">
                  <a:extLst>
                    <a:ext uri="{9D8B030D-6E8A-4147-A177-3AD203B41FA5}">
                      <a16:colId xmlns:a16="http://schemas.microsoft.com/office/drawing/2014/main" val="2156252332"/>
                    </a:ext>
                  </a:extLst>
                </a:gridCol>
                <a:gridCol w="2522330">
                  <a:extLst>
                    <a:ext uri="{9D8B030D-6E8A-4147-A177-3AD203B41FA5}">
                      <a16:colId xmlns:a16="http://schemas.microsoft.com/office/drawing/2014/main" val="2585044101"/>
                    </a:ext>
                  </a:extLst>
                </a:gridCol>
              </a:tblGrid>
              <a:tr h="220151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25384"/>
                  </a:ext>
                </a:extLst>
              </a:tr>
              <a:tr h="220151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46405"/>
                  </a:ext>
                </a:extLst>
              </a:tr>
            </a:tbl>
          </a:graphicData>
        </a:graphic>
      </p:graphicFrame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0AFEADAE-9AD1-4F41-C8C1-BE58F1048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77" y="4526212"/>
            <a:ext cx="1837944" cy="1837944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70AD6427-D686-637B-622D-C61FEF649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11" y="4598437"/>
            <a:ext cx="1706880" cy="1712976"/>
          </a:xfrm>
          <a:prstGeom prst="rect">
            <a:avLst/>
          </a:prstGeom>
        </p:spPr>
      </p:pic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AA381C78-17D6-D8A0-8910-F11DF3B59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49865"/>
              </p:ext>
            </p:extLst>
          </p:nvPr>
        </p:nvGraphicFramePr>
        <p:xfrm>
          <a:off x="2582647" y="2463976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5489089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702491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735810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71619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619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169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107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992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5243E8-2915-F136-9C36-C624358EB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98227"/>
              </p:ext>
            </p:extLst>
          </p:nvPr>
        </p:nvGraphicFramePr>
        <p:xfrm>
          <a:off x="5284054" y="2463976"/>
          <a:ext cx="1238664" cy="17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66">
                  <a:extLst>
                    <a:ext uri="{9D8B030D-6E8A-4147-A177-3AD203B41FA5}">
                      <a16:colId xmlns:a16="http://schemas.microsoft.com/office/drawing/2014/main" val="3262714535"/>
                    </a:ext>
                  </a:extLst>
                </a:gridCol>
                <a:gridCol w="309666">
                  <a:extLst>
                    <a:ext uri="{9D8B030D-6E8A-4147-A177-3AD203B41FA5}">
                      <a16:colId xmlns:a16="http://schemas.microsoft.com/office/drawing/2014/main" val="2220250665"/>
                    </a:ext>
                  </a:extLst>
                </a:gridCol>
                <a:gridCol w="309666">
                  <a:extLst>
                    <a:ext uri="{9D8B030D-6E8A-4147-A177-3AD203B41FA5}">
                      <a16:colId xmlns:a16="http://schemas.microsoft.com/office/drawing/2014/main" val="3892319725"/>
                    </a:ext>
                  </a:extLst>
                </a:gridCol>
                <a:gridCol w="309666">
                  <a:extLst>
                    <a:ext uri="{9D8B030D-6E8A-4147-A177-3AD203B41FA5}">
                      <a16:colId xmlns:a16="http://schemas.microsoft.com/office/drawing/2014/main" val="4263463439"/>
                    </a:ext>
                  </a:extLst>
                </a:gridCol>
              </a:tblGrid>
              <a:tr h="8564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18209"/>
                  </a:ext>
                </a:extLst>
              </a:tr>
              <a:tr h="856488"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415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481A5D3-2F31-8A88-4997-D75057944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18205"/>
              </p:ext>
            </p:extLst>
          </p:nvPr>
        </p:nvGraphicFramePr>
        <p:xfrm>
          <a:off x="7784125" y="2463976"/>
          <a:ext cx="1440000" cy="145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85489089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735810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716199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619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107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99281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46FE07-0B57-DB2A-FFB4-237289E837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826" y="1399564"/>
            <a:ext cx="1152889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Which shaded fraction is </a:t>
            </a:r>
            <a:r>
              <a:rPr lang="en-GB" sz="3200" b="1" u="sng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equivalent to the others?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99EA6D-0C74-FB5B-782B-E4FDB918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397" y="4422488"/>
            <a:ext cx="2065742" cy="20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02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737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0" y="1692000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two calculations does the robot do? 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3</a:t>
            </a:r>
          </a:p>
        </p:txBody>
      </p:sp>
      <p:pic>
        <p:nvPicPr>
          <p:cNvPr id="3" name="Graphic 2" descr="Robot outline">
            <a:extLst>
              <a:ext uri="{FF2B5EF4-FFF2-40B4-BE49-F238E27FC236}">
                <a16:creationId xmlns:a16="http://schemas.microsoft.com/office/drawing/2014/main" id="{D32DFAEA-40F9-4AFD-67D1-E034415D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9755" y="2291720"/>
            <a:ext cx="4392488" cy="4392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512F41-93C6-7F6F-6858-7E48F03ED3B8}"/>
              </a:ext>
            </a:extLst>
          </p:cNvPr>
          <p:cNvSpPr txBox="1"/>
          <p:nvPr/>
        </p:nvSpPr>
        <p:spPr>
          <a:xfrm>
            <a:off x="4463904" y="2492896"/>
            <a:ext cx="864096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09303-44E4-ADF9-46AA-07CB0913E0DC}"/>
              </a:ext>
            </a:extLst>
          </p:cNvPr>
          <p:cNvSpPr txBox="1"/>
          <p:nvPr/>
        </p:nvSpPr>
        <p:spPr>
          <a:xfrm>
            <a:off x="6744072" y="5417348"/>
            <a:ext cx="86409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2787645" y="2453727"/>
            <a:ext cx="55335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3"/>
                </a:solidFill>
              </a:rPr>
              <a:t>5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6"/>
                </a:solidFill>
              </a:rPr>
              <a:t>6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40CED-8E24-197B-4BED-2CDA76F2AE68}"/>
              </a:ext>
            </a:extLst>
          </p:cNvPr>
          <p:cNvSpPr txBox="1"/>
          <p:nvPr/>
        </p:nvSpPr>
        <p:spPr>
          <a:xfrm>
            <a:off x="8850996" y="2492896"/>
            <a:ext cx="92204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61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3"/>
                </a:solidFill>
              </a:rPr>
              <a:t>41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6"/>
                </a:solidFill>
              </a:rPr>
              <a:t>51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1"/>
                </a:solidFill>
              </a:rPr>
              <a:t>31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3431704" y="2676118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3431704" y="368522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3449013" y="469432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3431704" y="570342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BC173C7-D40A-A70B-5D6E-225533C625A9}"/>
              </a:ext>
            </a:extLst>
          </p:cNvPr>
          <p:cNvSpPr/>
          <p:nvPr/>
        </p:nvSpPr>
        <p:spPr>
          <a:xfrm>
            <a:off x="7932203" y="269998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BF37ED-F935-6BB2-CADD-DA564E0C466C}"/>
              </a:ext>
            </a:extLst>
          </p:cNvPr>
          <p:cNvSpPr/>
          <p:nvPr/>
        </p:nvSpPr>
        <p:spPr>
          <a:xfrm>
            <a:off x="7932203" y="3709086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6FD5B-A411-7764-51C4-422CBCA750F5}"/>
              </a:ext>
            </a:extLst>
          </p:cNvPr>
          <p:cNvSpPr/>
          <p:nvPr/>
        </p:nvSpPr>
        <p:spPr>
          <a:xfrm>
            <a:off x="7949512" y="4718188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3EC6C60-3019-B028-B435-C8D108F19EA5}"/>
              </a:ext>
            </a:extLst>
          </p:cNvPr>
          <p:cNvSpPr/>
          <p:nvPr/>
        </p:nvSpPr>
        <p:spPr>
          <a:xfrm>
            <a:off x="7932203" y="572729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9040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34E69"/>
    </a:dk2>
    <a:lt2>
      <a:srgbClr val="E4E4E4"/>
    </a:lt2>
    <a:accent1>
      <a:srgbClr val="2F8989"/>
    </a:accent1>
    <a:accent2>
      <a:srgbClr val="2F8989"/>
    </a:accent2>
    <a:accent3>
      <a:srgbClr val="BB6998"/>
    </a:accent3>
    <a:accent4>
      <a:srgbClr val="0070BD"/>
    </a:accent4>
    <a:accent5>
      <a:srgbClr val="A6C2B9"/>
    </a:accent5>
    <a:accent6>
      <a:srgbClr val="510C76"/>
    </a:accent6>
    <a:hlink>
      <a:srgbClr val="024D69"/>
    </a:hlink>
    <a:folHlink>
      <a:srgbClr val="FE7179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34E69"/>
    </a:dk2>
    <a:lt2>
      <a:srgbClr val="E4E4E4"/>
    </a:lt2>
    <a:accent1>
      <a:srgbClr val="2F8989"/>
    </a:accent1>
    <a:accent2>
      <a:srgbClr val="2F8989"/>
    </a:accent2>
    <a:accent3>
      <a:srgbClr val="BB6998"/>
    </a:accent3>
    <a:accent4>
      <a:srgbClr val="0070BD"/>
    </a:accent4>
    <a:accent5>
      <a:srgbClr val="A6C2B9"/>
    </a:accent5>
    <a:accent6>
      <a:srgbClr val="510C76"/>
    </a:accent6>
    <a:hlink>
      <a:srgbClr val="024D69"/>
    </a:hlink>
    <a:folHlink>
      <a:srgbClr val="FE717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6" ma:contentTypeDescription="Create a new document." ma:contentTypeScope="" ma:versionID="62fc049b5278090d1653298e323d5a73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f74f538d10d9f4ca74a8b86bb2581a1a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7098B-A393-468C-9530-1B0067A477D5}">
  <ds:schemaRefs>
    <ds:schemaRef ds:uri="8ed90682-c000-4035-8bf6-4b74f953736d"/>
    <ds:schemaRef ds:uri="eaa86ac4-6f89-4dfd-b4aa-4024b52c59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B6C083-B0DA-4E04-B05A-18DB5431E8CD}">
  <ds:schemaRefs>
    <ds:schemaRef ds:uri="8ed90682-c000-4035-8bf6-4b74f953736d"/>
    <ds:schemaRef ds:uri="eaa86ac4-6f89-4dfd-b4aa-4024b52c5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953078-C50E-4145-8577-FE836F18FE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</TotalTime>
  <Words>1012</Words>
  <Application>Microsoft Office PowerPoint</Application>
  <PresentationFormat>Widescreen</PresentationFormat>
  <Paragraphs>268</Paragraphs>
  <Slides>45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HfL standard slides</vt:lpstr>
      <vt:lpstr>Section Dividers</vt:lpstr>
      <vt:lpstr>HfL blank slides</vt:lpstr>
      <vt:lpstr>HfL slide with yellow</vt:lpstr>
      <vt:lpstr>HfL slide with pink</vt:lpstr>
      <vt:lpstr>PowerPoint Presentation</vt:lpstr>
      <vt:lpstr>Questions and answers</vt:lpstr>
      <vt:lpstr>Round 1</vt:lpstr>
      <vt:lpstr>Round 1</vt:lpstr>
      <vt:lpstr>PowerPoint Presentation</vt:lpstr>
      <vt:lpstr>Round 1</vt:lpstr>
      <vt:lpstr>PowerPoint Presentation</vt:lpstr>
      <vt:lpstr>Round 1</vt:lpstr>
      <vt:lpstr>PowerPoint Presentation</vt:lpstr>
      <vt:lpstr>Round 1</vt:lpstr>
      <vt:lpstr>PowerPoint Presentation</vt:lpstr>
      <vt:lpstr>Round 1</vt:lpstr>
      <vt:lpstr>PowerPoint Presentation</vt:lpstr>
      <vt:lpstr>End of round 1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</vt:lpstr>
      <vt:lpstr>PowerPoint Presentation</vt:lpstr>
      <vt:lpstr>PowerPoint Presentation</vt:lpstr>
      <vt:lpstr>PowerPoint Presentation</vt:lpstr>
      <vt:lpstr>Round 2</vt:lpstr>
      <vt:lpstr>PowerPoint Presentation</vt:lpstr>
      <vt:lpstr>End of round 2</vt:lpstr>
      <vt:lpstr>Round 3</vt:lpstr>
      <vt:lpstr>PowerPoint Presentation</vt:lpstr>
      <vt:lpstr>Spot that shape!</vt:lpstr>
      <vt:lpstr>Spot that shape!</vt:lpstr>
      <vt:lpstr>End of round 3</vt:lpstr>
      <vt:lpstr>Round 4</vt:lpstr>
      <vt:lpstr>Round 4</vt:lpstr>
      <vt:lpstr>PowerPoint Presentation</vt:lpstr>
      <vt:lpstr>Which chain does NOT end on 100?</vt:lpstr>
      <vt:lpstr>PowerPoint Presentation</vt:lpstr>
      <vt:lpstr>Round 4</vt:lpstr>
      <vt:lpstr>PowerPoint Presentation</vt:lpstr>
      <vt:lpstr>Round 4</vt:lpstr>
      <vt:lpstr>PowerPoint Presentation</vt:lpstr>
      <vt:lpstr>Round 4</vt:lpstr>
      <vt:lpstr>End of round 4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lastModifiedBy>Nicola Adams</cp:lastModifiedBy>
  <cp:revision>2</cp:revision>
  <cp:lastPrinted>2023-05-05T09:41:23Z</cp:lastPrinted>
  <dcterms:created xsi:type="dcterms:W3CDTF">2023-01-22T09:53:37Z</dcterms:created>
  <dcterms:modified xsi:type="dcterms:W3CDTF">2023-06-02T13:49:21Z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